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57" r:id="rId4"/>
    <p:sldId id="269" r:id="rId5"/>
    <p:sldId id="261" r:id="rId6"/>
    <p:sldId id="263" r:id="rId7"/>
    <p:sldId id="262" r:id="rId8"/>
    <p:sldId id="260" r:id="rId9"/>
    <p:sldId id="267" r:id="rId10"/>
    <p:sldId id="268" r:id="rId11"/>
    <p:sldId id="264" r:id="rId12"/>
    <p:sldId id="26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6698B3A-76A0-9926-3A9E-AB55F8E9D248}" v="559" dt="2025-10-10T04:06:51.227"/>
    <p1510:client id="{BA6EDC1B-1033-366A-649F-C9BD7D93DB89}" v="632" dt="2025-10-10T02:45:33.6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jpeg>
</file>

<file path=ppt/media/image11.jpeg>
</file>

<file path=ppt/media/image2.png>
</file>

<file path=ppt/media/image3.jpeg>
</file>

<file path=ppt/media/image4.png>
</file>

<file path=ppt/media/image5.pn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A8485-86B4-4974-159F-0F6380AAD97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0070423-565D-4873-6198-83692F7B8D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0F37A2C-DFBC-07C5-9EB3-871E393B7D98}"/>
              </a:ext>
            </a:extLst>
          </p:cNvPr>
          <p:cNvSpPr>
            <a:spLocks noGrp="1"/>
          </p:cNvSpPr>
          <p:nvPr>
            <p:ph type="dt" sz="half" idx="10"/>
          </p:nvPr>
        </p:nvSpPr>
        <p:spPr/>
        <p:txBody>
          <a:bodyPr/>
          <a:lstStyle/>
          <a:p>
            <a:fld id="{ADA29DA3-91DE-4E63-93E2-CCA69D725F80}" type="datetimeFigureOut">
              <a:rPr lang="en-US" smtClean="0"/>
              <a:t>10/9/2025</a:t>
            </a:fld>
            <a:endParaRPr lang="en-US"/>
          </a:p>
        </p:txBody>
      </p:sp>
      <p:sp>
        <p:nvSpPr>
          <p:cNvPr id="5" name="Footer Placeholder 4">
            <a:extLst>
              <a:ext uri="{FF2B5EF4-FFF2-40B4-BE49-F238E27FC236}">
                <a16:creationId xmlns:a16="http://schemas.microsoft.com/office/drawing/2014/main" id="{9548A6DC-50FA-F6CD-4122-87B09AA01C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ABDD69-A026-1CD1-47F9-F1606DDD4E18}"/>
              </a:ext>
            </a:extLst>
          </p:cNvPr>
          <p:cNvSpPr>
            <a:spLocks noGrp="1"/>
          </p:cNvSpPr>
          <p:nvPr>
            <p:ph type="sldNum" sz="quarter" idx="12"/>
          </p:nvPr>
        </p:nvSpPr>
        <p:spPr/>
        <p:txBody>
          <a:bodyPr/>
          <a:lstStyle/>
          <a:p>
            <a:fld id="{189D1B19-8505-4B27-AB03-E27293EC89D6}" type="slidenum">
              <a:rPr lang="en-US" smtClean="0"/>
              <a:t>‹#›</a:t>
            </a:fld>
            <a:endParaRPr lang="en-US"/>
          </a:p>
        </p:txBody>
      </p:sp>
    </p:spTree>
    <p:extLst>
      <p:ext uri="{BB962C8B-B14F-4D97-AF65-F5344CB8AC3E}">
        <p14:creationId xmlns:p14="http://schemas.microsoft.com/office/powerpoint/2010/main" val="9910467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2D2B5-41A8-049D-95E0-00CA8A5C09E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B54B58F-025D-0405-FEB1-F440E7F4F95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07E795-3F4C-814C-8BFA-02CD53804EA0}"/>
              </a:ext>
            </a:extLst>
          </p:cNvPr>
          <p:cNvSpPr>
            <a:spLocks noGrp="1"/>
          </p:cNvSpPr>
          <p:nvPr>
            <p:ph type="dt" sz="half" idx="10"/>
          </p:nvPr>
        </p:nvSpPr>
        <p:spPr/>
        <p:txBody>
          <a:bodyPr/>
          <a:lstStyle/>
          <a:p>
            <a:fld id="{ADA29DA3-91DE-4E63-93E2-CCA69D725F80}" type="datetimeFigureOut">
              <a:rPr lang="en-US" smtClean="0"/>
              <a:t>10/9/2025</a:t>
            </a:fld>
            <a:endParaRPr lang="en-US"/>
          </a:p>
        </p:txBody>
      </p:sp>
      <p:sp>
        <p:nvSpPr>
          <p:cNvPr id="5" name="Footer Placeholder 4">
            <a:extLst>
              <a:ext uri="{FF2B5EF4-FFF2-40B4-BE49-F238E27FC236}">
                <a16:creationId xmlns:a16="http://schemas.microsoft.com/office/drawing/2014/main" id="{897C52F4-ADD4-EF31-4DFB-45A1F0C751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93D071-CC8D-8A0F-2A3A-F3EF9B361BB8}"/>
              </a:ext>
            </a:extLst>
          </p:cNvPr>
          <p:cNvSpPr>
            <a:spLocks noGrp="1"/>
          </p:cNvSpPr>
          <p:nvPr>
            <p:ph type="sldNum" sz="quarter" idx="12"/>
          </p:nvPr>
        </p:nvSpPr>
        <p:spPr/>
        <p:txBody>
          <a:bodyPr/>
          <a:lstStyle/>
          <a:p>
            <a:fld id="{189D1B19-8505-4B27-AB03-E27293EC89D6}" type="slidenum">
              <a:rPr lang="en-US" smtClean="0"/>
              <a:t>‹#›</a:t>
            </a:fld>
            <a:endParaRPr lang="en-US"/>
          </a:p>
        </p:txBody>
      </p:sp>
    </p:spTree>
    <p:extLst>
      <p:ext uri="{BB962C8B-B14F-4D97-AF65-F5344CB8AC3E}">
        <p14:creationId xmlns:p14="http://schemas.microsoft.com/office/powerpoint/2010/main" val="22366025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B6B79D9-B8C5-5B11-AA0B-97B74A05F94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A20BAF9-DB29-EACF-BA4C-FA6E5D55DA3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48594D-5743-B7DB-6BB4-A493AA1422F4}"/>
              </a:ext>
            </a:extLst>
          </p:cNvPr>
          <p:cNvSpPr>
            <a:spLocks noGrp="1"/>
          </p:cNvSpPr>
          <p:nvPr>
            <p:ph type="dt" sz="half" idx="10"/>
          </p:nvPr>
        </p:nvSpPr>
        <p:spPr/>
        <p:txBody>
          <a:bodyPr/>
          <a:lstStyle/>
          <a:p>
            <a:fld id="{ADA29DA3-91DE-4E63-93E2-CCA69D725F80}" type="datetimeFigureOut">
              <a:rPr lang="en-US" smtClean="0"/>
              <a:t>10/9/2025</a:t>
            </a:fld>
            <a:endParaRPr lang="en-US"/>
          </a:p>
        </p:txBody>
      </p:sp>
      <p:sp>
        <p:nvSpPr>
          <p:cNvPr id="5" name="Footer Placeholder 4">
            <a:extLst>
              <a:ext uri="{FF2B5EF4-FFF2-40B4-BE49-F238E27FC236}">
                <a16:creationId xmlns:a16="http://schemas.microsoft.com/office/drawing/2014/main" id="{409BF357-E037-DED5-51A9-8D79D92E6A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90CB9A-0DFF-DCBC-6772-337C3D619824}"/>
              </a:ext>
            </a:extLst>
          </p:cNvPr>
          <p:cNvSpPr>
            <a:spLocks noGrp="1"/>
          </p:cNvSpPr>
          <p:nvPr>
            <p:ph type="sldNum" sz="quarter" idx="12"/>
          </p:nvPr>
        </p:nvSpPr>
        <p:spPr/>
        <p:txBody>
          <a:bodyPr/>
          <a:lstStyle/>
          <a:p>
            <a:fld id="{189D1B19-8505-4B27-AB03-E27293EC89D6}" type="slidenum">
              <a:rPr lang="en-US" smtClean="0"/>
              <a:t>‹#›</a:t>
            </a:fld>
            <a:endParaRPr lang="en-US"/>
          </a:p>
        </p:txBody>
      </p:sp>
    </p:spTree>
    <p:extLst>
      <p:ext uri="{BB962C8B-B14F-4D97-AF65-F5344CB8AC3E}">
        <p14:creationId xmlns:p14="http://schemas.microsoft.com/office/powerpoint/2010/main" val="5909064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3E9A9-0265-3EE3-80B2-8DFD131191B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08FDF42-A99D-CE35-BE5A-A0125FF0734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C409B5-0947-6EA8-88AE-FC50F27E2D7A}"/>
              </a:ext>
            </a:extLst>
          </p:cNvPr>
          <p:cNvSpPr>
            <a:spLocks noGrp="1"/>
          </p:cNvSpPr>
          <p:nvPr>
            <p:ph type="dt" sz="half" idx="10"/>
          </p:nvPr>
        </p:nvSpPr>
        <p:spPr/>
        <p:txBody>
          <a:bodyPr/>
          <a:lstStyle/>
          <a:p>
            <a:fld id="{ADA29DA3-91DE-4E63-93E2-CCA69D725F80}" type="datetimeFigureOut">
              <a:rPr lang="en-US" smtClean="0"/>
              <a:t>10/9/2025</a:t>
            </a:fld>
            <a:endParaRPr lang="en-US"/>
          </a:p>
        </p:txBody>
      </p:sp>
      <p:sp>
        <p:nvSpPr>
          <p:cNvPr id="5" name="Footer Placeholder 4">
            <a:extLst>
              <a:ext uri="{FF2B5EF4-FFF2-40B4-BE49-F238E27FC236}">
                <a16:creationId xmlns:a16="http://schemas.microsoft.com/office/drawing/2014/main" id="{F8A60BF5-8601-3A4E-DD39-92DB1EB540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D54AD8-5530-526C-9021-3D624D0E0767}"/>
              </a:ext>
            </a:extLst>
          </p:cNvPr>
          <p:cNvSpPr>
            <a:spLocks noGrp="1"/>
          </p:cNvSpPr>
          <p:nvPr>
            <p:ph type="sldNum" sz="quarter" idx="12"/>
          </p:nvPr>
        </p:nvSpPr>
        <p:spPr/>
        <p:txBody>
          <a:bodyPr/>
          <a:lstStyle/>
          <a:p>
            <a:fld id="{189D1B19-8505-4B27-AB03-E27293EC89D6}" type="slidenum">
              <a:rPr lang="en-US" smtClean="0"/>
              <a:t>‹#›</a:t>
            </a:fld>
            <a:endParaRPr lang="en-US"/>
          </a:p>
        </p:txBody>
      </p:sp>
    </p:spTree>
    <p:extLst>
      <p:ext uri="{BB962C8B-B14F-4D97-AF65-F5344CB8AC3E}">
        <p14:creationId xmlns:p14="http://schemas.microsoft.com/office/powerpoint/2010/main" val="24068451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91DE5-EFED-9108-C76F-A488140B277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B383953-062C-806D-7BAE-CCCC27FBF7D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046D439-45EE-431B-4136-6D9C50964573}"/>
              </a:ext>
            </a:extLst>
          </p:cNvPr>
          <p:cNvSpPr>
            <a:spLocks noGrp="1"/>
          </p:cNvSpPr>
          <p:nvPr>
            <p:ph type="dt" sz="half" idx="10"/>
          </p:nvPr>
        </p:nvSpPr>
        <p:spPr/>
        <p:txBody>
          <a:bodyPr/>
          <a:lstStyle/>
          <a:p>
            <a:fld id="{ADA29DA3-91DE-4E63-93E2-CCA69D725F80}" type="datetimeFigureOut">
              <a:rPr lang="en-US" smtClean="0"/>
              <a:t>10/9/2025</a:t>
            </a:fld>
            <a:endParaRPr lang="en-US"/>
          </a:p>
        </p:txBody>
      </p:sp>
      <p:sp>
        <p:nvSpPr>
          <p:cNvPr id="5" name="Footer Placeholder 4">
            <a:extLst>
              <a:ext uri="{FF2B5EF4-FFF2-40B4-BE49-F238E27FC236}">
                <a16:creationId xmlns:a16="http://schemas.microsoft.com/office/drawing/2014/main" id="{94D8A76E-6593-56BA-D9F7-BFD52D9B0D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F940AA-5EF4-6760-CA79-911C516D9299}"/>
              </a:ext>
            </a:extLst>
          </p:cNvPr>
          <p:cNvSpPr>
            <a:spLocks noGrp="1"/>
          </p:cNvSpPr>
          <p:nvPr>
            <p:ph type="sldNum" sz="quarter" idx="12"/>
          </p:nvPr>
        </p:nvSpPr>
        <p:spPr/>
        <p:txBody>
          <a:bodyPr/>
          <a:lstStyle/>
          <a:p>
            <a:fld id="{189D1B19-8505-4B27-AB03-E27293EC89D6}" type="slidenum">
              <a:rPr lang="en-US" smtClean="0"/>
              <a:t>‹#›</a:t>
            </a:fld>
            <a:endParaRPr lang="en-US"/>
          </a:p>
        </p:txBody>
      </p:sp>
    </p:spTree>
    <p:extLst>
      <p:ext uri="{BB962C8B-B14F-4D97-AF65-F5344CB8AC3E}">
        <p14:creationId xmlns:p14="http://schemas.microsoft.com/office/powerpoint/2010/main" val="3606716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8175AC-FC10-6A9F-BA10-D9CD4E4EB00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D86AD63-44C6-8D49-F847-A28A4B10EFD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436DA50-AC9E-D2C1-EFA0-0BFC9F032BF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3E38F11-A787-33B4-A1A0-2BE9E6A5E472}"/>
              </a:ext>
            </a:extLst>
          </p:cNvPr>
          <p:cNvSpPr>
            <a:spLocks noGrp="1"/>
          </p:cNvSpPr>
          <p:nvPr>
            <p:ph type="dt" sz="half" idx="10"/>
          </p:nvPr>
        </p:nvSpPr>
        <p:spPr/>
        <p:txBody>
          <a:bodyPr/>
          <a:lstStyle/>
          <a:p>
            <a:fld id="{ADA29DA3-91DE-4E63-93E2-CCA69D725F80}" type="datetimeFigureOut">
              <a:rPr lang="en-US" smtClean="0"/>
              <a:t>10/9/2025</a:t>
            </a:fld>
            <a:endParaRPr lang="en-US"/>
          </a:p>
        </p:txBody>
      </p:sp>
      <p:sp>
        <p:nvSpPr>
          <p:cNvPr id="6" name="Footer Placeholder 5">
            <a:extLst>
              <a:ext uri="{FF2B5EF4-FFF2-40B4-BE49-F238E27FC236}">
                <a16:creationId xmlns:a16="http://schemas.microsoft.com/office/drawing/2014/main" id="{E60EB0B3-6C5F-C09C-520D-0CB6AFBE46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5CEC92-42A8-37D6-2A9A-11E682101700}"/>
              </a:ext>
            </a:extLst>
          </p:cNvPr>
          <p:cNvSpPr>
            <a:spLocks noGrp="1"/>
          </p:cNvSpPr>
          <p:nvPr>
            <p:ph type="sldNum" sz="quarter" idx="12"/>
          </p:nvPr>
        </p:nvSpPr>
        <p:spPr/>
        <p:txBody>
          <a:bodyPr/>
          <a:lstStyle/>
          <a:p>
            <a:fld id="{189D1B19-8505-4B27-AB03-E27293EC89D6}" type="slidenum">
              <a:rPr lang="en-US" smtClean="0"/>
              <a:t>‹#›</a:t>
            </a:fld>
            <a:endParaRPr lang="en-US"/>
          </a:p>
        </p:txBody>
      </p:sp>
    </p:spTree>
    <p:extLst>
      <p:ext uri="{BB962C8B-B14F-4D97-AF65-F5344CB8AC3E}">
        <p14:creationId xmlns:p14="http://schemas.microsoft.com/office/powerpoint/2010/main" val="11627972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2116E-3410-0660-B996-DEB95D72837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39FA881-68DE-B74C-FD07-A7AEEC0DF41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04E8580-C7C1-1E1E-69DA-DFCD512CF41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8DD2041-D24B-EBE7-D4E6-6B357E4A757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D9C2A29-AFF1-D938-630C-EDD664E088D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4CE2C5-AD08-24C7-87D7-06E8C6DC44CD}"/>
              </a:ext>
            </a:extLst>
          </p:cNvPr>
          <p:cNvSpPr>
            <a:spLocks noGrp="1"/>
          </p:cNvSpPr>
          <p:nvPr>
            <p:ph type="dt" sz="half" idx="10"/>
          </p:nvPr>
        </p:nvSpPr>
        <p:spPr/>
        <p:txBody>
          <a:bodyPr/>
          <a:lstStyle/>
          <a:p>
            <a:fld id="{ADA29DA3-91DE-4E63-93E2-CCA69D725F80}" type="datetimeFigureOut">
              <a:rPr lang="en-US" smtClean="0"/>
              <a:t>10/9/2025</a:t>
            </a:fld>
            <a:endParaRPr lang="en-US"/>
          </a:p>
        </p:txBody>
      </p:sp>
      <p:sp>
        <p:nvSpPr>
          <p:cNvPr id="8" name="Footer Placeholder 7">
            <a:extLst>
              <a:ext uri="{FF2B5EF4-FFF2-40B4-BE49-F238E27FC236}">
                <a16:creationId xmlns:a16="http://schemas.microsoft.com/office/drawing/2014/main" id="{594C507F-111F-3587-5107-EB33F40E73E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CEF301B-9B4C-7585-5C43-01B2999413D3}"/>
              </a:ext>
            </a:extLst>
          </p:cNvPr>
          <p:cNvSpPr>
            <a:spLocks noGrp="1"/>
          </p:cNvSpPr>
          <p:nvPr>
            <p:ph type="sldNum" sz="quarter" idx="12"/>
          </p:nvPr>
        </p:nvSpPr>
        <p:spPr/>
        <p:txBody>
          <a:bodyPr/>
          <a:lstStyle/>
          <a:p>
            <a:fld id="{189D1B19-8505-4B27-AB03-E27293EC89D6}" type="slidenum">
              <a:rPr lang="en-US" smtClean="0"/>
              <a:t>‹#›</a:t>
            </a:fld>
            <a:endParaRPr lang="en-US"/>
          </a:p>
        </p:txBody>
      </p:sp>
    </p:spTree>
    <p:extLst>
      <p:ext uri="{BB962C8B-B14F-4D97-AF65-F5344CB8AC3E}">
        <p14:creationId xmlns:p14="http://schemas.microsoft.com/office/powerpoint/2010/main" val="27908143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76931-F846-65E6-8D62-D19D6BE8744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7E7AA47-DF97-B38C-E66A-C296304F4BC1}"/>
              </a:ext>
            </a:extLst>
          </p:cNvPr>
          <p:cNvSpPr>
            <a:spLocks noGrp="1"/>
          </p:cNvSpPr>
          <p:nvPr>
            <p:ph type="dt" sz="half" idx="10"/>
          </p:nvPr>
        </p:nvSpPr>
        <p:spPr/>
        <p:txBody>
          <a:bodyPr/>
          <a:lstStyle/>
          <a:p>
            <a:fld id="{ADA29DA3-91DE-4E63-93E2-CCA69D725F80}" type="datetimeFigureOut">
              <a:rPr lang="en-US" smtClean="0"/>
              <a:t>10/9/2025</a:t>
            </a:fld>
            <a:endParaRPr lang="en-US"/>
          </a:p>
        </p:txBody>
      </p:sp>
      <p:sp>
        <p:nvSpPr>
          <p:cNvPr id="4" name="Footer Placeholder 3">
            <a:extLst>
              <a:ext uri="{FF2B5EF4-FFF2-40B4-BE49-F238E27FC236}">
                <a16:creationId xmlns:a16="http://schemas.microsoft.com/office/drawing/2014/main" id="{B1E393BC-5157-162D-311F-7A5CCE2D086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7FB0197-9602-0553-437A-89471084A15D}"/>
              </a:ext>
            </a:extLst>
          </p:cNvPr>
          <p:cNvSpPr>
            <a:spLocks noGrp="1"/>
          </p:cNvSpPr>
          <p:nvPr>
            <p:ph type="sldNum" sz="quarter" idx="12"/>
          </p:nvPr>
        </p:nvSpPr>
        <p:spPr/>
        <p:txBody>
          <a:bodyPr/>
          <a:lstStyle/>
          <a:p>
            <a:fld id="{189D1B19-8505-4B27-AB03-E27293EC89D6}" type="slidenum">
              <a:rPr lang="en-US" smtClean="0"/>
              <a:t>‹#›</a:t>
            </a:fld>
            <a:endParaRPr lang="en-US"/>
          </a:p>
        </p:txBody>
      </p:sp>
    </p:spTree>
    <p:extLst>
      <p:ext uri="{BB962C8B-B14F-4D97-AF65-F5344CB8AC3E}">
        <p14:creationId xmlns:p14="http://schemas.microsoft.com/office/powerpoint/2010/main" val="22766932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245B2A3-A63A-A285-0D53-B10F73BEB4BF}"/>
              </a:ext>
            </a:extLst>
          </p:cNvPr>
          <p:cNvSpPr>
            <a:spLocks noGrp="1"/>
          </p:cNvSpPr>
          <p:nvPr>
            <p:ph type="dt" sz="half" idx="10"/>
          </p:nvPr>
        </p:nvSpPr>
        <p:spPr/>
        <p:txBody>
          <a:bodyPr/>
          <a:lstStyle/>
          <a:p>
            <a:fld id="{ADA29DA3-91DE-4E63-93E2-CCA69D725F80}" type="datetimeFigureOut">
              <a:rPr lang="en-US" smtClean="0"/>
              <a:t>10/9/2025</a:t>
            </a:fld>
            <a:endParaRPr lang="en-US"/>
          </a:p>
        </p:txBody>
      </p:sp>
      <p:sp>
        <p:nvSpPr>
          <p:cNvPr id="3" name="Footer Placeholder 2">
            <a:extLst>
              <a:ext uri="{FF2B5EF4-FFF2-40B4-BE49-F238E27FC236}">
                <a16:creationId xmlns:a16="http://schemas.microsoft.com/office/drawing/2014/main" id="{AB2F4C91-C411-45EB-D8F1-34DC7C12616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38800CF-AFB1-2441-E1F4-1A119E1C2FC6}"/>
              </a:ext>
            </a:extLst>
          </p:cNvPr>
          <p:cNvSpPr>
            <a:spLocks noGrp="1"/>
          </p:cNvSpPr>
          <p:nvPr>
            <p:ph type="sldNum" sz="quarter" idx="12"/>
          </p:nvPr>
        </p:nvSpPr>
        <p:spPr/>
        <p:txBody>
          <a:bodyPr/>
          <a:lstStyle/>
          <a:p>
            <a:fld id="{189D1B19-8505-4B27-AB03-E27293EC89D6}" type="slidenum">
              <a:rPr lang="en-US" smtClean="0"/>
              <a:t>‹#›</a:t>
            </a:fld>
            <a:endParaRPr lang="en-US"/>
          </a:p>
        </p:txBody>
      </p:sp>
    </p:spTree>
    <p:extLst>
      <p:ext uri="{BB962C8B-B14F-4D97-AF65-F5344CB8AC3E}">
        <p14:creationId xmlns:p14="http://schemas.microsoft.com/office/powerpoint/2010/main" val="6440243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3102EA-4B42-7A39-DFB5-AF013045E9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457E6E9-4974-CB8A-0992-A2538E43F1B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F3990D4-1123-45F1-5219-99B5B19C15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918348B-12DE-93F4-CC11-403588CDE63C}"/>
              </a:ext>
            </a:extLst>
          </p:cNvPr>
          <p:cNvSpPr>
            <a:spLocks noGrp="1"/>
          </p:cNvSpPr>
          <p:nvPr>
            <p:ph type="dt" sz="half" idx="10"/>
          </p:nvPr>
        </p:nvSpPr>
        <p:spPr/>
        <p:txBody>
          <a:bodyPr/>
          <a:lstStyle/>
          <a:p>
            <a:fld id="{ADA29DA3-91DE-4E63-93E2-CCA69D725F80}" type="datetimeFigureOut">
              <a:rPr lang="en-US" smtClean="0"/>
              <a:t>10/9/2025</a:t>
            </a:fld>
            <a:endParaRPr lang="en-US"/>
          </a:p>
        </p:txBody>
      </p:sp>
      <p:sp>
        <p:nvSpPr>
          <p:cNvPr id="6" name="Footer Placeholder 5">
            <a:extLst>
              <a:ext uri="{FF2B5EF4-FFF2-40B4-BE49-F238E27FC236}">
                <a16:creationId xmlns:a16="http://schemas.microsoft.com/office/drawing/2014/main" id="{0AF232F3-B6E4-23FE-4405-6E1DAEBB2F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492F5A-0DD7-EA58-0D54-24F0627518C5}"/>
              </a:ext>
            </a:extLst>
          </p:cNvPr>
          <p:cNvSpPr>
            <a:spLocks noGrp="1"/>
          </p:cNvSpPr>
          <p:nvPr>
            <p:ph type="sldNum" sz="quarter" idx="12"/>
          </p:nvPr>
        </p:nvSpPr>
        <p:spPr/>
        <p:txBody>
          <a:bodyPr/>
          <a:lstStyle/>
          <a:p>
            <a:fld id="{189D1B19-8505-4B27-AB03-E27293EC89D6}" type="slidenum">
              <a:rPr lang="en-US" smtClean="0"/>
              <a:t>‹#›</a:t>
            </a:fld>
            <a:endParaRPr lang="en-US"/>
          </a:p>
        </p:txBody>
      </p:sp>
    </p:spTree>
    <p:extLst>
      <p:ext uri="{BB962C8B-B14F-4D97-AF65-F5344CB8AC3E}">
        <p14:creationId xmlns:p14="http://schemas.microsoft.com/office/powerpoint/2010/main" val="2242221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11D24-3507-609B-3E59-8A64865FF39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848D859-8104-24C2-E9D6-2ECE376945A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40BFFE5-9FCD-56F2-3D16-18D730D68B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A415D4-571D-57EC-6081-17283A592292}"/>
              </a:ext>
            </a:extLst>
          </p:cNvPr>
          <p:cNvSpPr>
            <a:spLocks noGrp="1"/>
          </p:cNvSpPr>
          <p:nvPr>
            <p:ph type="dt" sz="half" idx="10"/>
          </p:nvPr>
        </p:nvSpPr>
        <p:spPr/>
        <p:txBody>
          <a:bodyPr/>
          <a:lstStyle/>
          <a:p>
            <a:fld id="{ADA29DA3-91DE-4E63-93E2-CCA69D725F80}" type="datetimeFigureOut">
              <a:rPr lang="en-US" smtClean="0"/>
              <a:t>10/9/2025</a:t>
            </a:fld>
            <a:endParaRPr lang="en-US"/>
          </a:p>
        </p:txBody>
      </p:sp>
      <p:sp>
        <p:nvSpPr>
          <p:cNvPr id="6" name="Footer Placeholder 5">
            <a:extLst>
              <a:ext uri="{FF2B5EF4-FFF2-40B4-BE49-F238E27FC236}">
                <a16:creationId xmlns:a16="http://schemas.microsoft.com/office/drawing/2014/main" id="{0C888251-3C56-B51E-BFC3-4FC466192B6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B940E8-D5DC-6522-5697-726DF63C4306}"/>
              </a:ext>
            </a:extLst>
          </p:cNvPr>
          <p:cNvSpPr>
            <a:spLocks noGrp="1"/>
          </p:cNvSpPr>
          <p:nvPr>
            <p:ph type="sldNum" sz="quarter" idx="12"/>
          </p:nvPr>
        </p:nvSpPr>
        <p:spPr/>
        <p:txBody>
          <a:bodyPr/>
          <a:lstStyle/>
          <a:p>
            <a:fld id="{189D1B19-8505-4B27-AB03-E27293EC89D6}" type="slidenum">
              <a:rPr lang="en-US" smtClean="0"/>
              <a:t>‹#›</a:t>
            </a:fld>
            <a:endParaRPr lang="en-US"/>
          </a:p>
        </p:txBody>
      </p:sp>
    </p:spTree>
    <p:extLst>
      <p:ext uri="{BB962C8B-B14F-4D97-AF65-F5344CB8AC3E}">
        <p14:creationId xmlns:p14="http://schemas.microsoft.com/office/powerpoint/2010/main" val="28018714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846A32B-DA5F-5D28-A2AE-C3E3B1E5E55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BBBBFA4-E8FD-A23B-FE74-E9D9883B1A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5998D8-292A-9C98-1B57-28C8B3B445E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DA29DA3-91DE-4E63-93E2-CCA69D725F80}" type="datetimeFigureOut">
              <a:rPr lang="en-US" smtClean="0"/>
              <a:t>10/9/2025</a:t>
            </a:fld>
            <a:endParaRPr lang="en-US"/>
          </a:p>
        </p:txBody>
      </p:sp>
      <p:sp>
        <p:nvSpPr>
          <p:cNvPr id="5" name="Footer Placeholder 4">
            <a:extLst>
              <a:ext uri="{FF2B5EF4-FFF2-40B4-BE49-F238E27FC236}">
                <a16:creationId xmlns:a16="http://schemas.microsoft.com/office/drawing/2014/main" id="{C21C86EC-666A-2C19-1157-B0931094B5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AB77E67-ABB8-AF9C-674E-AA34C27D2AA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9D1B19-8505-4B27-AB03-E27293EC89D6}" type="slidenum">
              <a:rPr lang="en-US" smtClean="0"/>
              <a:t>‹#›</a:t>
            </a:fld>
            <a:endParaRPr lang="en-US"/>
          </a:p>
        </p:txBody>
      </p:sp>
    </p:spTree>
    <p:extLst>
      <p:ext uri="{BB962C8B-B14F-4D97-AF65-F5344CB8AC3E}">
        <p14:creationId xmlns:p14="http://schemas.microsoft.com/office/powerpoint/2010/main" val="37451685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26EF4-6034-C0DE-FD54-FDB884A88F33}"/>
              </a:ext>
            </a:extLst>
          </p:cNvPr>
          <p:cNvSpPr>
            <a:spLocks noGrp="1"/>
          </p:cNvSpPr>
          <p:nvPr>
            <p:ph type="ctrTitle"/>
          </p:nvPr>
        </p:nvSpPr>
        <p:spPr/>
        <p:txBody>
          <a:bodyPr/>
          <a:lstStyle/>
          <a:p>
            <a:endParaRPr lang="en-US"/>
          </a:p>
        </p:txBody>
      </p:sp>
      <p:pic>
        <p:nvPicPr>
          <p:cNvPr id="4" name="Picture 3">
            <a:extLst>
              <a:ext uri="{FF2B5EF4-FFF2-40B4-BE49-F238E27FC236}">
                <a16:creationId xmlns:a16="http://schemas.microsoft.com/office/drawing/2014/main" id="{28C9942B-0EB3-FF82-C7C2-8882565BBDF2}"/>
              </a:ext>
            </a:extLst>
          </p:cNvPr>
          <p:cNvPicPr>
            <a:picLocks noChangeAspect="1"/>
          </p:cNvPicPr>
          <p:nvPr/>
        </p:nvPicPr>
        <p:blipFill>
          <a:blip r:embed="rId2"/>
          <a:stretch>
            <a:fillRect/>
          </a:stretch>
        </p:blipFill>
        <p:spPr>
          <a:xfrm>
            <a:off x="0" y="12032"/>
            <a:ext cx="12192000" cy="3556000"/>
          </a:xfrm>
          <a:prstGeom prst="rect">
            <a:avLst/>
          </a:prstGeom>
        </p:spPr>
      </p:pic>
      <p:sp>
        <p:nvSpPr>
          <p:cNvPr id="5" name="TextBox 4">
            <a:extLst>
              <a:ext uri="{FF2B5EF4-FFF2-40B4-BE49-F238E27FC236}">
                <a16:creationId xmlns:a16="http://schemas.microsoft.com/office/drawing/2014/main" id="{3563EF1E-F14C-1926-E498-69075B35FF1F}"/>
              </a:ext>
            </a:extLst>
          </p:cNvPr>
          <p:cNvSpPr txBox="1"/>
          <p:nvPr/>
        </p:nvSpPr>
        <p:spPr>
          <a:xfrm>
            <a:off x="3046378" y="4231533"/>
            <a:ext cx="6099243" cy="923330"/>
          </a:xfrm>
          <a:prstGeom prst="rect">
            <a:avLst/>
          </a:prstGeom>
          <a:noFill/>
        </p:spPr>
        <p:txBody>
          <a:bodyPr wrap="square" rtlCol="0">
            <a:spAutoFit/>
          </a:bodyPr>
          <a:lstStyle/>
          <a:p>
            <a:pPr algn="ctr"/>
            <a:r>
              <a:rPr lang="en-US" sz="5400" b="1" err="1"/>
              <a:t>guCCi</a:t>
            </a:r>
            <a:r>
              <a:rPr lang="en-US" sz="5400" b="1"/>
              <a:t> </a:t>
            </a:r>
            <a:r>
              <a:rPr lang="en-US" sz="5400" b="1" err="1"/>
              <a:t>gaNg</a:t>
            </a:r>
            <a:endParaRPr lang="en-US" sz="5400" b="1"/>
          </a:p>
        </p:txBody>
      </p:sp>
    </p:spTree>
    <p:extLst>
      <p:ext uri="{BB962C8B-B14F-4D97-AF65-F5344CB8AC3E}">
        <p14:creationId xmlns:p14="http://schemas.microsoft.com/office/powerpoint/2010/main" val="37033402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9262C38-4B28-9953-7AFE-8BD9C799CF47}"/>
              </a:ext>
            </a:extLst>
          </p:cNvPr>
          <p:cNvSpPr txBox="1"/>
          <p:nvPr/>
        </p:nvSpPr>
        <p:spPr>
          <a:xfrm>
            <a:off x="176561" y="529683"/>
            <a:ext cx="5922380" cy="31726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2214"/>
              </a:lnSpc>
            </a:pPr>
            <a:r>
              <a:rPr lang="en-US" sz="1400">
                <a:latin typeface="Google Sans Text"/>
              </a:rPr>
              <a:t>​</a:t>
            </a:r>
            <a:endParaRPr lang="en-US" sz="1400" dirty="0">
              <a:latin typeface="Google Sans Text"/>
            </a:endParaRPr>
          </a:p>
          <a:p>
            <a:pPr>
              <a:lnSpc>
                <a:spcPts val="2214"/>
              </a:lnSpc>
            </a:pPr>
            <a:r>
              <a:rPr lang="en-US" sz="1400" b="1">
                <a:latin typeface="Google Sans"/>
              </a:rPr>
              <a:t>4. Understanding </a:t>
            </a:r>
            <a:r>
              <a:rPr lang="en-US" sz="1400" b="1">
                <a:latin typeface="Google Sans Text"/>
              </a:rPr>
              <a:t>γ</a:t>
            </a:r>
            <a:r>
              <a:rPr lang="en-US" sz="1400" b="1">
                <a:latin typeface="Google Sans"/>
              </a:rPr>
              <a:t> (Gamma): The Focusing Parameter</a:t>
            </a:r>
            <a:r>
              <a:rPr lang="en-US" sz="1400">
                <a:latin typeface="Google Sans"/>
              </a:rPr>
              <a:t>​</a:t>
            </a:r>
          </a:p>
          <a:p>
            <a:pPr>
              <a:lnSpc>
                <a:spcPts val="2214"/>
              </a:lnSpc>
            </a:pPr>
            <a:r>
              <a:rPr lang="en-US" sz="1400">
                <a:latin typeface="Google Sans Text"/>
              </a:rPr>
              <a:t>The focusing parameter γ is the key innovation of focal loss. It adds a modulating factor (1−pt​)γ.​</a:t>
            </a:r>
            <a:endParaRPr lang="en-US" sz="1400" dirty="0">
              <a:latin typeface="Google Sans Text"/>
            </a:endParaRPr>
          </a:p>
          <a:p>
            <a:pPr marL="285750" indent="-285750">
              <a:lnSpc>
                <a:spcPts val="2214"/>
              </a:lnSpc>
              <a:buFont typeface="Arial"/>
              <a:buChar char="•"/>
            </a:pPr>
            <a:endParaRPr lang="en-US" sz="1400" dirty="0">
              <a:latin typeface="Google Sans Text"/>
              <a:cs typeface="Arial"/>
            </a:endParaRPr>
          </a:p>
          <a:p>
            <a:pPr>
              <a:lnSpc>
                <a:spcPts val="2214"/>
              </a:lnSpc>
            </a:pPr>
            <a:r>
              <a:rPr lang="en-US" sz="1400" b="1">
                <a:latin typeface="Google Sans Text"/>
                <a:cs typeface="Arial"/>
              </a:rPr>
              <a:t>For easy examples</a:t>
            </a:r>
            <a:r>
              <a:rPr lang="en-US" sz="1400">
                <a:latin typeface="Google Sans Text"/>
                <a:cs typeface="Arial"/>
              </a:rPr>
              <a:t> (where the model is confident, pt​→1):​</a:t>
            </a:r>
            <a:endParaRPr lang="en-US" sz="1400">
              <a:latin typeface="Calibri" panose="020F0502020204030204"/>
              <a:ea typeface="Calibri" panose="020F0502020204030204"/>
              <a:cs typeface="Calibri" panose="020F0502020204030204"/>
            </a:endParaRPr>
          </a:p>
          <a:p>
            <a:pPr marL="742950" lvl="1" indent="-285750">
              <a:lnSpc>
                <a:spcPts val="2214"/>
              </a:lnSpc>
              <a:buFont typeface="Arial"/>
              <a:buChar char="•"/>
            </a:pPr>
            <a:r>
              <a:rPr lang="en-US" sz="1400" dirty="0">
                <a:latin typeface="Google Sans Text"/>
                <a:cs typeface="Arial"/>
              </a:rPr>
              <a:t>(1−pt​) becomes very small.​</a:t>
            </a:r>
            <a:endParaRPr lang="en-US" sz="1400">
              <a:ea typeface="Calibri" panose="020F0502020204030204"/>
              <a:cs typeface="Calibri" panose="020F0502020204030204"/>
            </a:endParaRPr>
          </a:p>
          <a:p>
            <a:pPr marL="742950" lvl="2" indent="-285750">
              <a:lnSpc>
                <a:spcPts val="2214"/>
              </a:lnSpc>
              <a:buFont typeface="Arial"/>
              <a:buChar char="•"/>
            </a:pPr>
            <a:r>
              <a:rPr lang="en-US" sz="1400" dirty="0">
                <a:latin typeface="Google Sans Text"/>
                <a:cs typeface="Arial"/>
              </a:rPr>
              <a:t>The overall loss is down-weighted significantly.​</a:t>
            </a:r>
          </a:p>
          <a:p>
            <a:pPr marL="742950" lvl="2" indent="-285750">
              <a:lnSpc>
                <a:spcPts val="2214"/>
              </a:lnSpc>
              <a:buFont typeface="Arial"/>
              <a:buChar char="•"/>
            </a:pPr>
            <a:r>
              <a:rPr lang="en-US" sz="1400" dirty="0">
                <a:latin typeface="Google Sans Text"/>
                <a:cs typeface="Arial"/>
              </a:rPr>
              <a:t>The model spends less time relearning what it already knows</a:t>
            </a:r>
            <a:endParaRPr lang="en-US" sz="1400" dirty="0">
              <a:latin typeface="Calibri" panose="020F0502020204030204"/>
              <a:ea typeface="Calibri" panose="020F0502020204030204"/>
              <a:cs typeface="Calibri" panose="020F0502020204030204"/>
            </a:endParaRPr>
          </a:p>
          <a:p>
            <a:pPr marL="742950" lvl="2" indent="-285750">
              <a:lnSpc>
                <a:spcPts val="2214"/>
              </a:lnSpc>
              <a:buFont typeface="Arial"/>
              <a:buChar char="•"/>
            </a:pPr>
            <a:endParaRPr lang="en-US" sz="1400" b="1" dirty="0">
              <a:latin typeface="Google Sans Text"/>
              <a:cs typeface="Arial"/>
            </a:endParaRPr>
          </a:p>
          <a:p>
            <a:pPr marL="742950" lvl="2" indent="-285750">
              <a:lnSpc>
                <a:spcPts val="2214"/>
              </a:lnSpc>
              <a:buFont typeface="Arial"/>
              <a:buChar char="•"/>
            </a:pPr>
            <a:endParaRPr lang="en-US" sz="1400" dirty="0">
              <a:latin typeface="Google Sans Text"/>
            </a:endParaRPr>
          </a:p>
        </p:txBody>
      </p:sp>
      <p:sp>
        <p:nvSpPr>
          <p:cNvPr id="2" name="TextBox 1">
            <a:extLst>
              <a:ext uri="{FF2B5EF4-FFF2-40B4-BE49-F238E27FC236}">
                <a16:creationId xmlns:a16="http://schemas.microsoft.com/office/drawing/2014/main" id="{A8F1108E-2826-461B-F7F9-B1585128079D}"/>
              </a:ext>
            </a:extLst>
          </p:cNvPr>
          <p:cNvSpPr txBox="1"/>
          <p:nvPr/>
        </p:nvSpPr>
        <p:spPr>
          <a:xfrm>
            <a:off x="6095765" y="528272"/>
            <a:ext cx="5764051" cy="458324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2186"/>
              </a:lnSpc>
            </a:pPr>
            <a:r>
              <a:rPr lang="en-US" sz="1400">
                <a:latin typeface="Google Sans Text"/>
              </a:rPr>
              <a:t>​</a:t>
            </a:r>
          </a:p>
          <a:p>
            <a:pPr>
              <a:lnSpc>
                <a:spcPts val="2186"/>
              </a:lnSpc>
            </a:pPr>
            <a:r>
              <a:rPr lang="en-US" sz="1400" b="1">
                <a:latin typeface="Google Sans"/>
              </a:rPr>
              <a:t>5. Understanding </a:t>
            </a:r>
            <a:r>
              <a:rPr lang="en-US" sz="1400" b="1">
                <a:latin typeface="Google Sans Text"/>
              </a:rPr>
              <a:t>α</a:t>
            </a:r>
            <a:r>
              <a:rPr lang="en-US" sz="1400" b="1">
                <a:latin typeface="Google Sans"/>
              </a:rPr>
              <a:t> (Alpha): The Balancing Parameter</a:t>
            </a:r>
            <a:r>
              <a:rPr lang="en-US" sz="1400">
                <a:latin typeface="Google Sans"/>
              </a:rPr>
              <a:t>​​</a:t>
            </a:r>
          </a:p>
          <a:p>
            <a:pPr>
              <a:lnSpc>
                <a:spcPts val="2186"/>
              </a:lnSpc>
            </a:pPr>
            <a:endParaRPr lang="en-US" sz="1400" dirty="0">
              <a:latin typeface="Google Sans"/>
            </a:endParaRPr>
          </a:p>
          <a:p>
            <a:pPr>
              <a:lnSpc>
                <a:spcPts val="2186"/>
              </a:lnSpc>
            </a:pPr>
            <a:r>
              <a:rPr lang="en-US" sz="1400">
                <a:latin typeface="Google Sans Text"/>
              </a:rPr>
              <a:t>While γ adjusts the emphasis between easy and hard examples, α counterbalances the class imbalance itself. It assigns a fixed weight to each class.​​</a:t>
            </a:r>
            <a:endParaRPr lang="en-US">
              <a:ea typeface="Calibri"/>
              <a:cs typeface="Calibri"/>
            </a:endParaRPr>
          </a:p>
          <a:p>
            <a:pPr>
              <a:lnSpc>
                <a:spcPts val="2186"/>
              </a:lnSpc>
            </a:pPr>
            <a:endParaRPr lang="en-US" sz="1400" dirty="0">
              <a:latin typeface="Google Sans Text"/>
            </a:endParaRPr>
          </a:p>
          <a:p>
            <a:pPr>
              <a:lnSpc>
                <a:spcPts val="2186"/>
              </a:lnSpc>
            </a:pPr>
            <a:r>
              <a:rPr lang="en-US" sz="1400">
                <a:latin typeface="Google Sans Text"/>
              </a:rPr>
              <a:t>For instance, in a binary task where positives are rare, you might set α=0.25 for the positive class, and 1−α=0.75 for the negative class. </a:t>
            </a:r>
          </a:p>
          <a:p>
            <a:pPr>
              <a:lnSpc>
                <a:spcPts val="2186"/>
              </a:lnSpc>
            </a:pPr>
            <a:r>
              <a:rPr lang="en-US" sz="1400">
                <a:latin typeface="Google Sans Text"/>
              </a:rPr>
              <a:t>This ensures that rare positives are not overshadowed by the overwhelming number of negatives.​​</a:t>
            </a:r>
            <a:endParaRPr lang="en-US"/>
          </a:p>
          <a:p>
            <a:pPr>
              <a:lnSpc>
                <a:spcPts val="2186"/>
              </a:lnSpc>
            </a:pPr>
            <a:endParaRPr lang="en-US" sz="1400" dirty="0">
              <a:latin typeface="Google Sans Text"/>
            </a:endParaRPr>
          </a:p>
          <a:p>
            <a:pPr>
              <a:lnSpc>
                <a:spcPts val="2186"/>
              </a:lnSpc>
            </a:pPr>
            <a:r>
              <a:rPr lang="en-US" sz="1400">
                <a:latin typeface="Google Sans Text"/>
              </a:rPr>
              <a:t>Thus, α addresses inter-class imbalance, while γ addresses intra-class difficulty. They complement each other, making focal loss powerful in domains with rare but crucial samples.​​</a:t>
            </a:r>
          </a:p>
          <a:p>
            <a:pPr>
              <a:lnSpc>
                <a:spcPts val="2186"/>
              </a:lnSpc>
            </a:pPr>
            <a:r>
              <a:rPr lang="en-US" sz="1400">
                <a:latin typeface="Google Sans Text"/>
              </a:rPr>
              <a:t>​​</a:t>
            </a:r>
          </a:p>
        </p:txBody>
      </p:sp>
      <p:sp>
        <p:nvSpPr>
          <p:cNvPr id="3" name="TextBox 2">
            <a:extLst>
              <a:ext uri="{FF2B5EF4-FFF2-40B4-BE49-F238E27FC236}">
                <a16:creationId xmlns:a16="http://schemas.microsoft.com/office/drawing/2014/main" id="{981576FA-7508-4AE4-2A5F-4E3319695039}"/>
              </a:ext>
            </a:extLst>
          </p:cNvPr>
          <p:cNvSpPr txBox="1"/>
          <p:nvPr/>
        </p:nvSpPr>
        <p:spPr>
          <a:xfrm>
            <a:off x="92927" y="3633439"/>
            <a:ext cx="6096000" cy="29443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lvl="2"/>
            <a:r>
              <a:rPr lang="en-US" sz="1400" b="1">
                <a:latin typeface="Google Sans Text"/>
                <a:cs typeface="Arial"/>
              </a:rPr>
              <a:t>For hard examples</a:t>
            </a:r>
            <a:r>
              <a:rPr lang="en-US" sz="1400">
                <a:latin typeface="Google Sans Text"/>
                <a:cs typeface="Arial"/>
              </a:rPr>
              <a:t>(where the model is wrong, pt​→0):​​</a:t>
            </a:r>
            <a:endParaRPr lang="en-US">
              <a:latin typeface="Arial"/>
              <a:cs typeface="Arial"/>
            </a:endParaRPr>
          </a:p>
          <a:p>
            <a:pPr marL="742950" lvl="2" indent="-285750">
              <a:lnSpc>
                <a:spcPts val="2269"/>
              </a:lnSpc>
              <a:buFont typeface="Arial,Sans-Serif"/>
              <a:buChar char="•"/>
            </a:pPr>
            <a:r>
              <a:rPr lang="en-US" sz="1400">
                <a:latin typeface="Google Sans Text"/>
                <a:cs typeface="Arial"/>
              </a:rPr>
              <a:t>(1−pt​) is close to 1.​​</a:t>
            </a:r>
          </a:p>
          <a:p>
            <a:pPr marL="742950" lvl="2" indent="-285750">
              <a:lnSpc>
                <a:spcPts val="2269"/>
              </a:lnSpc>
              <a:buFont typeface="Arial,Sans-Serif"/>
              <a:buChar char="•"/>
            </a:pPr>
            <a:r>
              <a:rPr lang="en-US" sz="1400">
                <a:latin typeface="Google Sans Text"/>
                <a:cs typeface="Arial"/>
              </a:rPr>
              <a:t>The loss remains nearly unchanged.​​</a:t>
            </a:r>
          </a:p>
          <a:p>
            <a:pPr marL="742950" lvl="2" indent="-285750">
              <a:lnSpc>
                <a:spcPts val="2269"/>
              </a:lnSpc>
              <a:buFont typeface="Arial,Sans-Serif"/>
              <a:buChar char="•"/>
            </a:pPr>
            <a:r>
              <a:rPr lang="en-US" sz="1400">
                <a:latin typeface="Google Sans Text"/>
                <a:cs typeface="Arial"/>
              </a:rPr>
              <a:t>The model is forced to pay more attention to these mistakes.​​</a:t>
            </a:r>
          </a:p>
          <a:p>
            <a:pPr marL="457200" lvl="2">
              <a:lnSpc>
                <a:spcPts val="2269"/>
              </a:lnSpc>
            </a:pPr>
            <a:r>
              <a:rPr lang="en-US" sz="1400">
                <a:latin typeface="Google Sans Text"/>
                <a:cs typeface="Arial"/>
              </a:rPr>
              <a:t>In practice, γ is often set to 2.0, which provides a good balance. With this value, an easy example with pt​=0.9 contributes about 100 times less loss compared to cross-entropy, while the loss for a hard example (pt​=0.1) is largely preserved.​​</a:t>
            </a:r>
            <a:endParaRPr lang="en-US">
              <a:ea typeface="Calibri" panose="020F0502020204030204"/>
              <a:cs typeface="Calibri" panose="020F0502020204030204"/>
            </a:endParaRPr>
          </a:p>
          <a:p>
            <a:pPr>
              <a:lnSpc>
                <a:spcPts val="2269"/>
              </a:lnSpc>
            </a:pPr>
            <a:r>
              <a:rPr lang="en-US" sz="1400">
                <a:latin typeface="Google Sans Text"/>
              </a:rPr>
              <a:t>​</a:t>
            </a:r>
          </a:p>
          <a:p>
            <a:endParaRPr lang="en-US"/>
          </a:p>
        </p:txBody>
      </p:sp>
    </p:spTree>
    <p:extLst>
      <p:ext uri="{BB962C8B-B14F-4D97-AF65-F5344CB8AC3E}">
        <p14:creationId xmlns:p14="http://schemas.microsoft.com/office/powerpoint/2010/main" val="24071263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7677735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795594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4588830-6124-025F-4849-522535CEB1B5}"/>
              </a:ext>
            </a:extLst>
          </p:cNvPr>
          <p:cNvPicPr>
            <a:picLocks noChangeAspect="1"/>
          </p:cNvPicPr>
          <p:nvPr/>
        </p:nvPicPr>
        <p:blipFill>
          <a:blip r:embed="rId2"/>
          <a:stretch>
            <a:fillRect/>
          </a:stretch>
        </p:blipFill>
        <p:spPr>
          <a:xfrm>
            <a:off x="306675" y="2897253"/>
            <a:ext cx="4543425" cy="2831957"/>
          </a:xfrm>
          <a:prstGeom prst="rect">
            <a:avLst/>
          </a:prstGeom>
        </p:spPr>
      </p:pic>
      <p:pic>
        <p:nvPicPr>
          <p:cNvPr id="3" name="Picture 2" descr="A collage of images of a person&amp;#39;s body&#10;&#10;AI-generated content may be incorrect.">
            <a:extLst>
              <a:ext uri="{FF2B5EF4-FFF2-40B4-BE49-F238E27FC236}">
                <a16:creationId xmlns:a16="http://schemas.microsoft.com/office/drawing/2014/main" id="{188A6710-057C-9B47-AE5C-ABD7F23D10AA}"/>
              </a:ext>
            </a:extLst>
          </p:cNvPr>
          <p:cNvPicPr>
            <a:picLocks noChangeAspect="1"/>
          </p:cNvPicPr>
          <p:nvPr/>
        </p:nvPicPr>
        <p:blipFill>
          <a:blip r:embed="rId3"/>
          <a:stretch>
            <a:fillRect/>
          </a:stretch>
        </p:blipFill>
        <p:spPr>
          <a:xfrm>
            <a:off x="5363918" y="2107133"/>
            <a:ext cx="6701520" cy="4641397"/>
          </a:xfrm>
          <a:prstGeom prst="rect">
            <a:avLst/>
          </a:prstGeom>
        </p:spPr>
      </p:pic>
      <p:sp>
        <p:nvSpPr>
          <p:cNvPr id="2" name="TextBox 1">
            <a:extLst>
              <a:ext uri="{FF2B5EF4-FFF2-40B4-BE49-F238E27FC236}">
                <a16:creationId xmlns:a16="http://schemas.microsoft.com/office/drawing/2014/main" id="{12080FC1-F3B1-3FFD-CC83-7BED408CCA76}"/>
              </a:ext>
            </a:extLst>
          </p:cNvPr>
          <p:cNvSpPr txBox="1"/>
          <p:nvPr/>
        </p:nvSpPr>
        <p:spPr>
          <a:xfrm>
            <a:off x="5361877" y="139390"/>
            <a:ext cx="8976731"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600">
                <a:ea typeface="Calibri"/>
                <a:cs typeface="Calibri"/>
              </a:rPr>
              <a:t>GIVEN DATA </a:t>
            </a:r>
          </a:p>
        </p:txBody>
      </p:sp>
    </p:spTree>
    <p:extLst>
      <p:ext uri="{BB962C8B-B14F-4D97-AF65-F5344CB8AC3E}">
        <p14:creationId xmlns:p14="http://schemas.microsoft.com/office/powerpoint/2010/main" val="104604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2">
            <a:extLst>
              <a:ext uri="{FF2B5EF4-FFF2-40B4-BE49-F238E27FC236}">
                <a16:creationId xmlns:a16="http://schemas.microsoft.com/office/drawing/2014/main" id="{C2A25129-94C5-92CA-EAC3-C66FF9AB59E2}"/>
              </a:ext>
            </a:extLst>
          </p:cNvPr>
          <p:cNvSpPr>
            <a:spLocks noChangeAspect="1" noChangeArrowheads="1"/>
          </p:cNvSpPr>
          <p:nvPr/>
        </p:nvSpPr>
        <p:spPr bwMode="auto">
          <a:xfrm>
            <a:off x="2524125" y="-142875"/>
            <a:ext cx="3724275" cy="372427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8" name="AutoShape 4">
            <a:extLst>
              <a:ext uri="{FF2B5EF4-FFF2-40B4-BE49-F238E27FC236}">
                <a16:creationId xmlns:a16="http://schemas.microsoft.com/office/drawing/2014/main" id="{D80131D1-360B-6D4D-5937-26028FBF884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9" name="AutoShape 6">
            <a:extLst>
              <a:ext uri="{FF2B5EF4-FFF2-40B4-BE49-F238E27FC236}">
                <a16:creationId xmlns:a16="http://schemas.microsoft.com/office/drawing/2014/main" id="{EBF10465-F904-881D-57E5-2F4206B2C90C}"/>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4" name="AutoShape 8">
            <a:extLst>
              <a:ext uri="{FF2B5EF4-FFF2-40B4-BE49-F238E27FC236}">
                <a16:creationId xmlns:a16="http://schemas.microsoft.com/office/drawing/2014/main" id="{9D1B9441-30A7-E51F-D39B-229553ADBDE8}"/>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16" name="Group 15">
            <a:extLst>
              <a:ext uri="{FF2B5EF4-FFF2-40B4-BE49-F238E27FC236}">
                <a16:creationId xmlns:a16="http://schemas.microsoft.com/office/drawing/2014/main" id="{06DC52A6-7CBB-90DA-2B09-64CE051E9C0B}"/>
              </a:ext>
            </a:extLst>
          </p:cNvPr>
          <p:cNvGrpSpPr/>
          <p:nvPr/>
        </p:nvGrpSpPr>
        <p:grpSpPr>
          <a:xfrm>
            <a:off x="752475" y="1713939"/>
            <a:ext cx="10687050" cy="4779950"/>
            <a:chOff x="752475" y="886625"/>
            <a:chExt cx="10687050" cy="4779950"/>
          </a:xfrm>
        </p:grpSpPr>
        <p:pic>
          <p:nvPicPr>
            <p:cNvPr id="11" name="Picture 10">
              <a:extLst>
                <a:ext uri="{FF2B5EF4-FFF2-40B4-BE49-F238E27FC236}">
                  <a16:creationId xmlns:a16="http://schemas.microsoft.com/office/drawing/2014/main" id="{6E731B9F-2C6E-9B41-C199-A8556B6EEF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2475" y="886625"/>
              <a:ext cx="10687050" cy="4779950"/>
            </a:xfrm>
            <a:prstGeom prst="rect">
              <a:avLst/>
            </a:prstGeom>
          </p:spPr>
        </p:pic>
        <p:pic>
          <p:nvPicPr>
            <p:cNvPr id="15" name="Picture 14">
              <a:extLst>
                <a:ext uri="{FF2B5EF4-FFF2-40B4-BE49-F238E27FC236}">
                  <a16:creationId xmlns:a16="http://schemas.microsoft.com/office/drawing/2014/main" id="{729EC990-5933-176B-6B1D-E2F27640B46E}"/>
                </a:ext>
              </a:extLst>
            </p:cNvPr>
            <p:cNvPicPr>
              <a:picLocks noChangeAspect="1"/>
            </p:cNvPicPr>
            <p:nvPr/>
          </p:nvPicPr>
          <p:blipFill>
            <a:blip r:embed="rId3"/>
            <a:stretch>
              <a:fillRect/>
            </a:stretch>
          </p:blipFill>
          <p:spPr>
            <a:xfrm>
              <a:off x="895350" y="2371725"/>
              <a:ext cx="1466850" cy="1466850"/>
            </a:xfrm>
            <a:prstGeom prst="rect">
              <a:avLst/>
            </a:prstGeom>
          </p:spPr>
        </p:pic>
      </p:grpSp>
      <p:sp>
        <p:nvSpPr>
          <p:cNvPr id="17" name="Rectangle 16">
            <a:extLst>
              <a:ext uri="{FF2B5EF4-FFF2-40B4-BE49-F238E27FC236}">
                <a16:creationId xmlns:a16="http://schemas.microsoft.com/office/drawing/2014/main" id="{B28698D9-D9AF-03E0-67FC-323091870661}"/>
              </a:ext>
            </a:extLst>
          </p:cNvPr>
          <p:cNvSpPr/>
          <p:nvPr/>
        </p:nvSpPr>
        <p:spPr>
          <a:xfrm>
            <a:off x="10737396" y="3397704"/>
            <a:ext cx="561975" cy="981075"/>
          </a:xfrm>
          <a:prstGeom prst="rect">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A11A943-D28C-E782-D07A-DF848F5D3264}"/>
              </a:ext>
            </a:extLst>
          </p:cNvPr>
          <p:cNvSpPr txBox="1"/>
          <p:nvPr/>
        </p:nvSpPr>
        <p:spPr>
          <a:xfrm>
            <a:off x="1170878" y="260195"/>
            <a:ext cx="7025268"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7200" i="1">
                <a:latin typeface="Calibri Light"/>
                <a:ea typeface="+mn-lt"/>
                <a:cs typeface="+mn-lt"/>
              </a:rPr>
              <a:t>ARCHETECTURE</a:t>
            </a:r>
          </a:p>
        </p:txBody>
      </p:sp>
    </p:spTree>
    <p:extLst>
      <p:ext uri="{BB962C8B-B14F-4D97-AF65-F5344CB8AC3E}">
        <p14:creationId xmlns:p14="http://schemas.microsoft.com/office/powerpoint/2010/main" val="30967114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descr="A screenshot of a computer program&#10;&#10;AI-generated content may be incorrect.">
            <a:extLst>
              <a:ext uri="{FF2B5EF4-FFF2-40B4-BE49-F238E27FC236}">
                <a16:creationId xmlns:a16="http://schemas.microsoft.com/office/drawing/2014/main" id="{33CBAD07-AA49-C6D3-DEAD-0F25D6CED5CA}"/>
              </a:ext>
            </a:extLst>
          </p:cNvPr>
          <p:cNvPicPr>
            <a:picLocks noGrp="1" noChangeAspect="1"/>
          </p:cNvPicPr>
          <p:nvPr>
            <p:ph idx="1"/>
          </p:nvPr>
        </p:nvPicPr>
        <p:blipFill>
          <a:blip r:embed="rId2"/>
          <a:stretch>
            <a:fillRect/>
          </a:stretch>
        </p:blipFill>
        <p:spPr>
          <a:xfrm>
            <a:off x="5913337" y="431227"/>
            <a:ext cx="5153235" cy="5571065"/>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340172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5E3C46EA-5A8D-FAA9-5B19-08556AEF18EF}"/>
              </a:ext>
            </a:extLst>
          </p:cNvPr>
          <p:cNvSpPr txBox="1"/>
          <p:nvPr/>
        </p:nvSpPr>
        <p:spPr>
          <a:xfrm>
            <a:off x="-1360" y="162015"/>
            <a:ext cx="4487635" cy="3508653"/>
          </a:xfrm>
          <a:prstGeom prst="rect">
            <a:avLst/>
          </a:prstGeom>
          <a:noFill/>
        </p:spPr>
        <p:txBody>
          <a:bodyPr wrap="square" lIns="91440" tIns="45720" rIns="91440" bIns="45720" anchor="t">
            <a:spAutoFit/>
          </a:bodyPr>
          <a:lstStyle/>
          <a:p>
            <a:pPr rtl="0">
              <a:spcAft>
                <a:spcPts val="600"/>
              </a:spcAft>
              <a:buNone/>
            </a:pPr>
            <a:r>
              <a:rPr lang="en-US" b="1">
                <a:solidFill>
                  <a:srgbClr val="1B1C1D"/>
                </a:solidFill>
                <a:latin typeface="Google Sans"/>
              </a:rPr>
              <a:t>Data</a:t>
            </a:r>
            <a:r>
              <a:rPr lang="en-US" b="1" i="0" u="none" strike="noStrike">
                <a:solidFill>
                  <a:srgbClr val="1B1C1D"/>
                </a:solidFill>
                <a:effectLst/>
                <a:latin typeface="Google Sans"/>
              </a:rPr>
              <a:t> Augmentation &amp; Normalization: The "What" and "Why"</a:t>
            </a:r>
            <a:endParaRPr lang="en-US" b="1">
              <a:effectLst/>
              <a:ea typeface="Calibri"/>
              <a:cs typeface="Calibri"/>
            </a:endParaRPr>
          </a:p>
          <a:p>
            <a:pPr rtl="0">
              <a:spcAft>
                <a:spcPts val="600"/>
              </a:spcAft>
              <a:buNone/>
            </a:pPr>
            <a:r>
              <a:rPr lang="en-US" sz="1600" b="1" i="0" u="none" strike="noStrike">
                <a:solidFill>
                  <a:srgbClr val="1B1C1D"/>
                </a:solidFill>
                <a:effectLst/>
                <a:latin typeface="Google Sans"/>
              </a:rPr>
              <a:t>What is Data Augmentation?</a:t>
            </a:r>
            <a:endParaRPr lang="en-US" sz="1200" b="1">
              <a:effectLst/>
            </a:endParaRPr>
          </a:p>
          <a:p>
            <a:pPr>
              <a:spcAft>
                <a:spcPts val="1200"/>
              </a:spcAft>
            </a:pPr>
            <a:r>
              <a:rPr lang="en-US" sz="1200" b="0" i="0" u="none" strike="noStrike">
                <a:solidFill>
                  <a:srgbClr val="1B1C1D"/>
                </a:solidFill>
                <a:effectLst/>
                <a:latin typeface="Google Sans Text"/>
              </a:rPr>
              <a:t>A technique to artificially increase training data size and diversity by applying random transformations (flipping, rotating, etc.) to existing images. </a:t>
            </a:r>
            <a:r>
              <a:rPr lang="en-US" sz="1200" b="1" i="0" u="none" strike="noStrike">
                <a:solidFill>
                  <a:srgbClr val="1B1C1D"/>
                </a:solidFill>
                <a:effectLst/>
                <a:latin typeface="Google Sans Text"/>
              </a:rPr>
              <a:t>The goal is to help the model generalize instead of memorize.</a:t>
            </a:r>
            <a:endParaRPr lang="en-US" sz="1200" b="1">
              <a:solidFill>
                <a:srgbClr val="000000"/>
              </a:solidFill>
              <a:latin typeface="Calibri" panose="020F0502020204030204"/>
              <a:ea typeface="Calibri"/>
              <a:cs typeface="Calibri"/>
            </a:endParaRPr>
          </a:p>
          <a:p>
            <a:pPr>
              <a:spcAft>
                <a:spcPts val="1200"/>
              </a:spcAft>
              <a:buNone/>
            </a:pPr>
            <a:r>
              <a:rPr lang="en-US" sz="1600" b="1" i="0" u="none" strike="noStrike">
                <a:solidFill>
                  <a:srgbClr val="1B1C1D"/>
                </a:solidFill>
                <a:effectLst/>
                <a:latin typeface="Google Sans"/>
              </a:rPr>
              <a:t>Why is it Crucial?</a:t>
            </a:r>
            <a:endParaRPr lang="en-US" sz="1200" b="1">
              <a:effectLst/>
              <a:ea typeface="Calibri"/>
              <a:cs typeface="Calibri"/>
            </a:endParaRPr>
          </a:p>
          <a:p>
            <a:pPr rtl="0" fontAlgn="base">
              <a:buFont typeface="Arial" panose="020B0604020202020204" pitchFamily="34" charset="0"/>
              <a:buChar char="•"/>
            </a:pPr>
            <a:r>
              <a:rPr lang="en-US" sz="1200" b="1" i="0" u="none" strike="noStrike">
                <a:solidFill>
                  <a:srgbClr val="1B1C1D"/>
                </a:solidFill>
                <a:effectLst/>
                <a:latin typeface="Google Sans Text"/>
              </a:rPr>
              <a:t>Prevents Overfitting:</a:t>
            </a:r>
            <a:r>
              <a:rPr lang="en-US" sz="1200" b="0" i="0" u="none" strike="noStrike">
                <a:solidFill>
                  <a:srgbClr val="1B1C1D"/>
                </a:solidFill>
                <a:effectLst/>
                <a:latin typeface="Google Sans Text"/>
              </a:rPr>
              <a:t> Stops the model from learning the training data's noise, so it performs better on new, unseen images.</a:t>
            </a:r>
            <a:endParaRPr lang="en-US" sz="1200" b="0" i="0" u="none" strike="noStrike">
              <a:solidFill>
                <a:srgbClr val="000000"/>
              </a:solidFill>
              <a:effectLst/>
              <a:latin typeface="Arial" panose="020B0604020202020204" pitchFamily="34" charset="0"/>
            </a:endParaRPr>
          </a:p>
          <a:p>
            <a:pPr rtl="0" fontAlgn="base">
              <a:buFont typeface="Arial" panose="020B0604020202020204" pitchFamily="34" charset="0"/>
              <a:buChar char="•"/>
            </a:pPr>
            <a:r>
              <a:rPr lang="en-US" sz="1200" b="1" i="0" u="none" strike="noStrike">
                <a:solidFill>
                  <a:srgbClr val="1B1C1D"/>
                </a:solidFill>
                <a:effectLst/>
                <a:latin typeface="Google Sans Text"/>
              </a:rPr>
              <a:t>Increases Dataset Size:</a:t>
            </a:r>
            <a:r>
              <a:rPr lang="en-US" sz="1200" b="0" i="0" u="none" strike="noStrike">
                <a:solidFill>
                  <a:srgbClr val="1B1C1D"/>
                </a:solidFill>
                <a:effectLst/>
                <a:latin typeface="Google Sans Text"/>
              </a:rPr>
              <a:t> A cost-effective way to get more data without new collection and labeling.</a:t>
            </a:r>
            <a:endParaRPr lang="en-US" sz="1200" b="0" i="0" u="none" strike="noStrike">
              <a:solidFill>
                <a:srgbClr val="000000"/>
              </a:solidFill>
              <a:effectLst/>
              <a:latin typeface="Arial" panose="020B0604020202020204" pitchFamily="34" charset="0"/>
            </a:endParaRPr>
          </a:p>
          <a:p>
            <a:pPr rtl="0" fontAlgn="base">
              <a:spcAft>
                <a:spcPts val="600"/>
              </a:spcAft>
              <a:buFont typeface="Arial" panose="020B0604020202020204" pitchFamily="34" charset="0"/>
              <a:buChar char="•"/>
            </a:pPr>
            <a:r>
              <a:rPr lang="en-US" sz="1200" b="1" i="0" u="none" strike="noStrike">
                <a:solidFill>
                  <a:srgbClr val="1B1C1D"/>
                </a:solidFill>
                <a:effectLst/>
                <a:latin typeface="Google Sans Text"/>
              </a:rPr>
              <a:t>Improves Generalization:</a:t>
            </a:r>
            <a:r>
              <a:rPr lang="en-US" sz="1200" b="0" i="0" u="none" strike="noStrike">
                <a:solidFill>
                  <a:srgbClr val="1B1C1D"/>
                </a:solidFill>
                <a:effectLst/>
                <a:latin typeface="Google Sans Text"/>
              </a:rPr>
              <a:t> Makes the model robust to real-world variations in lighting, angle, and position.</a:t>
            </a:r>
            <a:endParaRPr lang="en-US" sz="1200" b="0" i="0" u="none" strike="noStrike">
              <a:solidFill>
                <a:srgbClr val="000000"/>
              </a:solidFill>
              <a:effectLst/>
              <a:latin typeface="Arial" panose="020B0604020202020204" pitchFamily="34" charset="0"/>
            </a:endParaRPr>
          </a:p>
        </p:txBody>
      </p:sp>
      <p:pic>
        <p:nvPicPr>
          <p:cNvPr id="9" name="Picture 8">
            <a:extLst>
              <a:ext uri="{FF2B5EF4-FFF2-40B4-BE49-F238E27FC236}">
                <a16:creationId xmlns:a16="http://schemas.microsoft.com/office/drawing/2014/main" id="{6430DCF7-1403-98CB-D685-F83356B1EC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10150" y="162015"/>
            <a:ext cx="6615113" cy="3881191"/>
          </a:xfrm>
          <a:prstGeom prst="rect">
            <a:avLst/>
          </a:prstGeom>
        </p:spPr>
      </p:pic>
      <p:sp>
        <p:nvSpPr>
          <p:cNvPr id="13" name="TextBox 12">
            <a:extLst>
              <a:ext uri="{FF2B5EF4-FFF2-40B4-BE49-F238E27FC236}">
                <a16:creationId xmlns:a16="http://schemas.microsoft.com/office/drawing/2014/main" id="{77FCC9D1-EC2C-87B2-8D33-53B7B5C0E918}"/>
              </a:ext>
            </a:extLst>
          </p:cNvPr>
          <p:cNvSpPr txBox="1"/>
          <p:nvPr/>
        </p:nvSpPr>
        <p:spPr>
          <a:xfrm>
            <a:off x="7000875" y="4353147"/>
            <a:ext cx="4460082" cy="2154436"/>
          </a:xfrm>
          <a:prstGeom prst="rect">
            <a:avLst/>
          </a:prstGeom>
          <a:noFill/>
        </p:spPr>
        <p:txBody>
          <a:bodyPr wrap="square">
            <a:spAutoFit/>
          </a:bodyPr>
          <a:lstStyle/>
          <a:p>
            <a:pPr rtl="0">
              <a:spcAft>
                <a:spcPts val="600"/>
              </a:spcAft>
              <a:buNone/>
            </a:pPr>
            <a:r>
              <a:rPr lang="en-US" sz="1400" b="1" i="0" u="none" strike="noStrike">
                <a:solidFill>
                  <a:srgbClr val="1B1C1D"/>
                </a:solidFill>
                <a:effectLst/>
                <a:latin typeface="Google Sans"/>
              </a:rPr>
              <a:t>Common Augmentation Techniques </a:t>
            </a:r>
          </a:p>
          <a:p>
            <a:pPr rtl="0">
              <a:spcAft>
                <a:spcPts val="600"/>
              </a:spcAft>
              <a:buNone/>
            </a:pPr>
            <a:r>
              <a:rPr lang="en-US" sz="1100" b="1" i="0" u="none" strike="noStrike">
                <a:solidFill>
                  <a:srgbClr val="1B1C1D"/>
                </a:solidFill>
                <a:effectLst/>
                <a:latin typeface="Google Sans Text"/>
              </a:rPr>
              <a:t>Geometric Transformations:</a:t>
            </a:r>
            <a:endParaRPr lang="en-US" sz="1100" b="0" i="0" u="none" strike="noStrike">
              <a:solidFill>
                <a:srgbClr val="000000"/>
              </a:solidFill>
              <a:effectLst/>
              <a:latin typeface="Arial" panose="020B0604020202020204" pitchFamily="34" charset="0"/>
            </a:endParaRPr>
          </a:p>
          <a:p>
            <a:pPr marL="95250" rtl="0" fontAlgn="base">
              <a:buFont typeface="Arial" panose="020B0604020202020204" pitchFamily="34" charset="0"/>
              <a:buChar char="•"/>
            </a:pPr>
            <a:r>
              <a:rPr lang="en-US" sz="1100" b="1" i="0" u="none" strike="noStrike">
                <a:solidFill>
                  <a:srgbClr val="1B1C1D"/>
                </a:solidFill>
                <a:effectLst/>
                <a:latin typeface="Google Sans Text"/>
              </a:rPr>
              <a:t>Flipping:</a:t>
            </a:r>
            <a:r>
              <a:rPr lang="en-US" sz="1100" b="0" i="0" u="none" strike="noStrike">
                <a:solidFill>
                  <a:srgbClr val="1B1C1D"/>
                </a:solidFill>
                <a:effectLst/>
                <a:latin typeface="Google Sans Text"/>
              </a:rPr>
              <a:t> Mirroring the image horizontally or vertically.</a:t>
            </a:r>
            <a:endParaRPr lang="en-US" sz="1100" b="0" i="0" u="none" strike="noStrike">
              <a:solidFill>
                <a:srgbClr val="000000"/>
              </a:solidFill>
              <a:effectLst/>
              <a:latin typeface="Arial" panose="020B0604020202020204" pitchFamily="34" charset="0"/>
            </a:endParaRPr>
          </a:p>
          <a:p>
            <a:pPr marL="95250" rtl="0" fontAlgn="base">
              <a:buFont typeface="Arial" panose="020B0604020202020204" pitchFamily="34" charset="0"/>
              <a:buChar char="•"/>
            </a:pPr>
            <a:r>
              <a:rPr lang="en-US" sz="1100" b="1" i="0" u="none" strike="noStrike">
                <a:solidFill>
                  <a:srgbClr val="1B1C1D"/>
                </a:solidFill>
                <a:effectLst/>
                <a:latin typeface="Google Sans Text"/>
              </a:rPr>
              <a:t>Rotation:</a:t>
            </a:r>
            <a:r>
              <a:rPr lang="en-US" sz="1100" b="0" i="0" u="none" strike="noStrike">
                <a:solidFill>
                  <a:srgbClr val="1B1C1D"/>
                </a:solidFill>
                <a:effectLst/>
                <a:latin typeface="Google Sans Text"/>
              </a:rPr>
              <a:t> Turning the image by a random angle.</a:t>
            </a:r>
            <a:endParaRPr lang="en-US" sz="1100" b="0" i="0" u="none" strike="noStrike">
              <a:solidFill>
                <a:srgbClr val="000000"/>
              </a:solidFill>
              <a:effectLst/>
              <a:latin typeface="Arial" panose="020B0604020202020204" pitchFamily="34" charset="0"/>
            </a:endParaRPr>
          </a:p>
          <a:p>
            <a:pPr marL="95250" rtl="0" fontAlgn="base">
              <a:buFont typeface="Arial" panose="020B0604020202020204" pitchFamily="34" charset="0"/>
              <a:buChar char="•"/>
            </a:pPr>
            <a:r>
              <a:rPr lang="en-US" sz="1100" b="1" i="0" u="none" strike="noStrike">
                <a:solidFill>
                  <a:srgbClr val="1B1C1D"/>
                </a:solidFill>
                <a:effectLst/>
                <a:latin typeface="Google Sans Text"/>
              </a:rPr>
              <a:t>Scaling &amp; Cropping:</a:t>
            </a:r>
            <a:r>
              <a:rPr lang="en-US" sz="1100" b="0" i="0" u="none" strike="noStrike">
                <a:solidFill>
                  <a:srgbClr val="1B1C1D"/>
                </a:solidFill>
                <a:effectLst/>
                <a:latin typeface="Google Sans Text"/>
              </a:rPr>
              <a:t> Zooming in/out or selecting a random section.</a:t>
            </a:r>
            <a:endParaRPr lang="en-US" sz="1100" b="0" i="0" u="none" strike="noStrike">
              <a:solidFill>
                <a:srgbClr val="000000"/>
              </a:solidFill>
              <a:effectLst/>
              <a:latin typeface="Arial" panose="020B0604020202020204" pitchFamily="34" charset="0"/>
            </a:endParaRPr>
          </a:p>
          <a:p>
            <a:pPr marL="95250" rtl="0" fontAlgn="base">
              <a:buFont typeface="Arial" panose="020B0604020202020204" pitchFamily="34" charset="0"/>
              <a:buChar char="•"/>
            </a:pPr>
            <a:r>
              <a:rPr lang="en-US" sz="1100" b="1" i="0" u="none" strike="noStrike">
                <a:solidFill>
                  <a:srgbClr val="1B1C1D"/>
                </a:solidFill>
                <a:effectLst/>
                <a:latin typeface="Google Sans Text"/>
              </a:rPr>
              <a:t>Translation:</a:t>
            </a:r>
            <a:r>
              <a:rPr lang="en-US" sz="1100" b="0" i="0" u="none" strike="noStrike">
                <a:solidFill>
                  <a:srgbClr val="1B1C1D"/>
                </a:solidFill>
                <a:effectLst/>
                <a:latin typeface="Google Sans Text"/>
              </a:rPr>
              <a:t> Shifting the image's position.</a:t>
            </a:r>
            <a:endParaRPr lang="en-US" sz="1100" b="0" i="0" u="none" strike="noStrike">
              <a:solidFill>
                <a:srgbClr val="000000"/>
              </a:solidFill>
              <a:effectLst/>
              <a:latin typeface="Arial" panose="020B0604020202020204" pitchFamily="34" charset="0"/>
            </a:endParaRPr>
          </a:p>
          <a:p>
            <a:pPr rtl="0" fontAlgn="base">
              <a:buFont typeface="Arial" panose="020B0604020202020204" pitchFamily="34" charset="0"/>
              <a:buChar char="•"/>
            </a:pPr>
            <a:r>
              <a:rPr lang="en-US" sz="1100" b="1" i="0" u="none" strike="noStrike">
                <a:solidFill>
                  <a:srgbClr val="1B1C1D"/>
                </a:solidFill>
                <a:effectLst/>
                <a:latin typeface="Google Sans Text"/>
              </a:rPr>
              <a:t>Color &amp; Other Transformations:</a:t>
            </a:r>
            <a:endParaRPr lang="en-US" sz="1100" b="0" i="0" u="none" strike="noStrike">
              <a:solidFill>
                <a:srgbClr val="000000"/>
              </a:solidFill>
              <a:effectLst/>
              <a:latin typeface="Arial" panose="020B0604020202020204" pitchFamily="34" charset="0"/>
            </a:endParaRPr>
          </a:p>
          <a:p>
            <a:pPr marL="95250" rtl="0" fontAlgn="base">
              <a:buFont typeface="Arial" panose="020B0604020202020204" pitchFamily="34" charset="0"/>
              <a:buChar char="•"/>
            </a:pPr>
            <a:r>
              <a:rPr lang="en-US" sz="1100" b="1" i="0" u="none" strike="noStrike">
                <a:solidFill>
                  <a:srgbClr val="1B1C1D"/>
                </a:solidFill>
                <a:effectLst/>
                <a:latin typeface="Google Sans Text"/>
              </a:rPr>
              <a:t>Brightness &amp; Contrast:</a:t>
            </a:r>
            <a:r>
              <a:rPr lang="en-US" sz="1100" b="0" i="0" u="none" strike="noStrike">
                <a:solidFill>
                  <a:srgbClr val="1B1C1D"/>
                </a:solidFill>
                <a:effectLst/>
                <a:latin typeface="Google Sans Text"/>
              </a:rPr>
              <a:t> Adjusting the image's lighting properties.</a:t>
            </a:r>
            <a:endParaRPr lang="en-US" sz="1100" b="0" i="0" u="none" strike="noStrike">
              <a:solidFill>
                <a:srgbClr val="000000"/>
              </a:solidFill>
              <a:effectLst/>
              <a:latin typeface="Arial" panose="020B0604020202020204" pitchFamily="34" charset="0"/>
            </a:endParaRPr>
          </a:p>
          <a:p>
            <a:pPr marL="95250" rtl="0" fontAlgn="base">
              <a:buFont typeface="Arial" panose="020B0604020202020204" pitchFamily="34" charset="0"/>
              <a:buChar char="•"/>
            </a:pPr>
            <a:r>
              <a:rPr lang="en-US" sz="1100" b="1" i="0" u="none" strike="noStrike">
                <a:solidFill>
                  <a:srgbClr val="1B1C1D"/>
                </a:solidFill>
                <a:effectLst/>
                <a:latin typeface="Google Sans Text"/>
              </a:rPr>
              <a:t>Adding Noise:</a:t>
            </a:r>
            <a:r>
              <a:rPr lang="en-US" sz="1100" b="0" i="0" u="none" strike="noStrike">
                <a:solidFill>
                  <a:srgbClr val="1B1C1D"/>
                </a:solidFill>
                <a:effectLst/>
                <a:latin typeface="Google Sans Text"/>
              </a:rPr>
              <a:t> Simulating lower-quality images.</a:t>
            </a:r>
            <a:endParaRPr lang="en-US" sz="1100" b="0" i="0" u="none" strike="noStrike">
              <a:solidFill>
                <a:srgbClr val="000000"/>
              </a:solidFill>
              <a:effectLst/>
              <a:latin typeface="Arial" panose="020B0604020202020204" pitchFamily="34" charset="0"/>
            </a:endParaRPr>
          </a:p>
          <a:p>
            <a:pPr marL="95250" rtl="0" fontAlgn="base">
              <a:spcAft>
                <a:spcPts val="600"/>
              </a:spcAft>
              <a:buFont typeface="Arial" panose="020B0604020202020204" pitchFamily="34" charset="0"/>
              <a:buChar char="•"/>
            </a:pPr>
            <a:r>
              <a:rPr lang="en-US" sz="1100" b="1" i="0" u="none" strike="noStrike">
                <a:solidFill>
                  <a:srgbClr val="1B1C1D"/>
                </a:solidFill>
                <a:effectLst/>
                <a:latin typeface="Google Sans Text"/>
              </a:rPr>
              <a:t>Cutout / Random Erasing:</a:t>
            </a:r>
            <a:r>
              <a:rPr lang="en-US" sz="1100" b="0" i="0" u="none" strike="noStrike">
                <a:solidFill>
                  <a:srgbClr val="1B1C1D"/>
                </a:solidFill>
                <a:effectLst/>
                <a:latin typeface="Google Sans Text"/>
              </a:rPr>
              <a:t> Forcing the model to learn from incomplete objects by masking a random area.</a:t>
            </a:r>
            <a:endParaRPr lang="en-US" sz="1100" b="0" i="0" u="none" strike="noStrike">
              <a:solidFill>
                <a:srgbClr val="000000"/>
              </a:solidFill>
              <a:effectLst/>
              <a:latin typeface="Arial" panose="020B0604020202020204" pitchFamily="34" charset="0"/>
            </a:endParaRPr>
          </a:p>
        </p:txBody>
      </p:sp>
      <p:sp>
        <p:nvSpPr>
          <p:cNvPr id="15" name="TextBox 14">
            <a:extLst>
              <a:ext uri="{FF2B5EF4-FFF2-40B4-BE49-F238E27FC236}">
                <a16:creationId xmlns:a16="http://schemas.microsoft.com/office/drawing/2014/main" id="{DBDBA19B-B3E2-8490-5E5E-6763341D2544}"/>
              </a:ext>
            </a:extLst>
          </p:cNvPr>
          <p:cNvSpPr txBox="1"/>
          <p:nvPr/>
        </p:nvSpPr>
        <p:spPr>
          <a:xfrm>
            <a:off x="-1361" y="4358180"/>
            <a:ext cx="5005388" cy="1338828"/>
          </a:xfrm>
          <a:prstGeom prst="rect">
            <a:avLst/>
          </a:prstGeom>
          <a:noFill/>
        </p:spPr>
        <p:txBody>
          <a:bodyPr wrap="square">
            <a:spAutoFit/>
          </a:bodyPr>
          <a:lstStyle/>
          <a:p>
            <a:pPr rtl="0">
              <a:spcBef>
                <a:spcPts val="600"/>
              </a:spcBef>
              <a:spcAft>
                <a:spcPts val="600"/>
              </a:spcAft>
              <a:buNone/>
            </a:pPr>
            <a:r>
              <a:rPr lang="en-US" sz="1600" b="1" i="0" u="none" strike="noStrike">
                <a:solidFill>
                  <a:srgbClr val="1B1C1D"/>
                </a:solidFill>
                <a:effectLst/>
                <a:latin typeface="Google Sans"/>
              </a:rPr>
              <a:t>How It's Implemented</a:t>
            </a:r>
            <a:endParaRPr lang="en-US" sz="1200" b="1">
              <a:effectLst/>
            </a:endParaRPr>
          </a:p>
          <a:p>
            <a:pPr rtl="0" fontAlgn="base">
              <a:buFont typeface="Arial" panose="020B0604020202020204" pitchFamily="34" charset="0"/>
              <a:buChar char="•"/>
            </a:pPr>
            <a:r>
              <a:rPr lang="en-US" sz="1200" b="1" i="0" u="none" strike="noStrike">
                <a:solidFill>
                  <a:srgbClr val="1B1C1D"/>
                </a:solidFill>
                <a:effectLst/>
                <a:latin typeface="Google Sans Text"/>
              </a:rPr>
              <a:t>"On-the-Fly" Processing:</a:t>
            </a:r>
            <a:r>
              <a:rPr lang="en-US" sz="1200" b="0" i="0" u="none" strike="noStrike">
                <a:solidFill>
                  <a:srgbClr val="1B1C1D"/>
                </a:solidFill>
                <a:effectLst/>
                <a:latin typeface="Google Sans Text"/>
              </a:rPr>
              <a:t> Transformations are applied in real-time to batches of images right before they enter the model for training. The model sees slightly different images each time it trains.</a:t>
            </a:r>
            <a:endParaRPr lang="en-US" sz="1200" b="0" i="0" u="none" strike="noStrike">
              <a:solidFill>
                <a:srgbClr val="000000"/>
              </a:solidFill>
              <a:effectLst/>
              <a:latin typeface="Arial" panose="020B0604020202020204" pitchFamily="34" charset="0"/>
            </a:endParaRPr>
          </a:p>
          <a:p>
            <a:pPr rtl="0" fontAlgn="base">
              <a:buFont typeface="Arial" panose="020B0604020202020204" pitchFamily="34" charset="0"/>
              <a:buChar char="•"/>
            </a:pPr>
            <a:r>
              <a:rPr lang="en-US" sz="1200" b="1" i="0" u="none" strike="noStrike">
                <a:solidFill>
                  <a:srgbClr val="1B1C1D"/>
                </a:solidFill>
                <a:effectLst/>
                <a:latin typeface="Google Sans Text"/>
              </a:rPr>
              <a:t>Built into Frameworks:</a:t>
            </a:r>
            <a:r>
              <a:rPr lang="en-US" sz="1200" b="0" i="0" u="none" strike="noStrike">
                <a:solidFill>
                  <a:srgbClr val="1B1C1D"/>
                </a:solidFill>
                <a:effectLst/>
                <a:latin typeface="Google Sans Text"/>
              </a:rPr>
              <a:t> Easily implemented using popular libraries:</a:t>
            </a:r>
            <a:endParaRPr lang="en-US" sz="1200" b="0" i="0" u="none" strike="noStrike">
              <a:solidFill>
                <a:srgbClr val="000000"/>
              </a:solidFill>
              <a:effectLst/>
              <a:latin typeface="Arial" panose="020B0604020202020204" pitchFamily="34" charset="0"/>
            </a:endParaRPr>
          </a:p>
          <a:p>
            <a:pPr marL="95250" rtl="0" fontAlgn="base">
              <a:buFont typeface="Arial" panose="020B0604020202020204" pitchFamily="34" charset="0"/>
              <a:buChar char="•"/>
            </a:pPr>
            <a:r>
              <a:rPr lang="en-US" sz="1200" b="1" i="0" u="none" strike="noStrike">
                <a:solidFill>
                  <a:srgbClr val="1B1C1D"/>
                </a:solidFill>
                <a:effectLst/>
                <a:latin typeface="Google Sans Text"/>
              </a:rPr>
              <a:t>TensorFlow/</a:t>
            </a:r>
            <a:r>
              <a:rPr lang="en-US" sz="1200" b="1" i="0" u="none" strike="noStrike" err="1">
                <a:solidFill>
                  <a:srgbClr val="1B1C1D"/>
                </a:solidFill>
                <a:effectLst/>
                <a:latin typeface="Google Sans Text"/>
              </a:rPr>
              <a:t>Keras</a:t>
            </a:r>
            <a:r>
              <a:rPr lang="en-US" sz="1200" b="1" i="0" u="none" strike="noStrike">
                <a:solidFill>
                  <a:srgbClr val="1B1C1D"/>
                </a:solidFill>
                <a:effectLst/>
                <a:latin typeface="Google Sans Text"/>
              </a:rPr>
              <a:t>:</a:t>
            </a:r>
            <a:r>
              <a:rPr lang="en-US" sz="1200" b="0" i="0" u="none" strike="noStrike">
                <a:solidFill>
                  <a:srgbClr val="1B1C1D"/>
                </a:solidFill>
                <a:effectLst/>
                <a:latin typeface="Google Sans Text"/>
              </a:rPr>
              <a:t> (e.g., </a:t>
            </a:r>
            <a:r>
              <a:rPr lang="en-US" sz="1200" b="0" i="0" u="none" strike="noStrike" err="1">
                <a:solidFill>
                  <a:srgbClr val="1B1C1D"/>
                </a:solidFill>
                <a:effectLst/>
                <a:latin typeface="Google Sans Text"/>
              </a:rPr>
              <a:t>RandomFlip</a:t>
            </a:r>
            <a:r>
              <a:rPr lang="en-US" sz="1200" b="0" i="0" u="none" strike="noStrike">
                <a:solidFill>
                  <a:srgbClr val="1B1C1D"/>
                </a:solidFill>
                <a:effectLst/>
                <a:latin typeface="Google Sans Text"/>
              </a:rPr>
              <a:t>, </a:t>
            </a:r>
            <a:r>
              <a:rPr lang="en-US" sz="1200" b="0" i="0" u="none" strike="noStrike" err="1">
                <a:solidFill>
                  <a:srgbClr val="1B1C1D"/>
                </a:solidFill>
                <a:effectLst/>
                <a:latin typeface="Google Sans Text"/>
              </a:rPr>
              <a:t>RandomRotation</a:t>
            </a:r>
            <a:r>
              <a:rPr lang="en-US" sz="1200" b="0" i="0" u="none" strike="noStrike">
                <a:solidFill>
                  <a:srgbClr val="1B1C1D"/>
                </a:solidFill>
                <a:effectLst/>
                <a:latin typeface="Google Sans Text"/>
              </a:rPr>
              <a:t> layers)</a:t>
            </a:r>
            <a:endParaRPr lang="en-US" sz="1200" b="0" i="0" u="none" strike="noStrike">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21587029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3BA336A-72DE-9619-B245-0BE318973B7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06936" y="772886"/>
            <a:ext cx="4720069" cy="3443288"/>
          </a:xfrm>
        </p:spPr>
      </p:pic>
      <p:sp>
        <p:nvSpPr>
          <p:cNvPr id="7" name="TextBox 6">
            <a:extLst>
              <a:ext uri="{FF2B5EF4-FFF2-40B4-BE49-F238E27FC236}">
                <a16:creationId xmlns:a16="http://schemas.microsoft.com/office/drawing/2014/main" id="{DCBAA964-3DBE-08D1-E4C3-436684018234}"/>
              </a:ext>
            </a:extLst>
          </p:cNvPr>
          <p:cNvSpPr txBox="1"/>
          <p:nvPr/>
        </p:nvSpPr>
        <p:spPr>
          <a:xfrm>
            <a:off x="419100" y="267147"/>
            <a:ext cx="6096000" cy="2123658"/>
          </a:xfrm>
          <a:prstGeom prst="rect">
            <a:avLst/>
          </a:prstGeom>
          <a:noFill/>
        </p:spPr>
        <p:txBody>
          <a:bodyPr wrap="square">
            <a:spAutoFit/>
          </a:bodyPr>
          <a:lstStyle/>
          <a:p>
            <a:pPr rtl="0">
              <a:spcBef>
                <a:spcPts val="600"/>
              </a:spcBef>
              <a:spcAft>
                <a:spcPts val="600"/>
              </a:spcAft>
              <a:buNone/>
            </a:pPr>
            <a:r>
              <a:rPr lang="en-US" sz="2800" b="1" i="0" u="none" strike="noStrike">
                <a:solidFill>
                  <a:srgbClr val="1B1C1D"/>
                </a:solidFill>
                <a:effectLst/>
                <a:latin typeface="Google Sans"/>
              </a:rPr>
              <a:t>The Challenge of Imbalanced Datasets </a:t>
            </a:r>
            <a:endParaRPr lang="en-US" sz="1200" b="1">
              <a:effectLst/>
            </a:endParaRPr>
          </a:p>
          <a:p>
            <a:pPr rtl="0">
              <a:spcAft>
                <a:spcPts val="600"/>
              </a:spcAft>
              <a:buNone/>
            </a:pPr>
            <a:r>
              <a:rPr lang="en-US" sz="1200" b="0" i="0" u="none" strike="noStrike">
                <a:solidFill>
                  <a:srgbClr val="1B1C1D"/>
                </a:solidFill>
                <a:effectLst/>
                <a:latin typeface="Google Sans Text"/>
              </a:rPr>
              <a:t>Many real-world datasets are </a:t>
            </a:r>
            <a:r>
              <a:rPr lang="en-US" sz="1200" b="1" i="0" u="none" strike="noStrike">
                <a:solidFill>
                  <a:srgbClr val="1B1C1D"/>
                </a:solidFill>
                <a:effectLst/>
                <a:latin typeface="Google Sans Text"/>
              </a:rPr>
              <a:t>imbalanced</a:t>
            </a:r>
            <a:r>
              <a:rPr lang="en-US" sz="1200" b="0" i="0" u="none" strike="noStrike">
                <a:solidFill>
                  <a:srgbClr val="1B1C1D"/>
                </a:solidFill>
                <a:effectLst/>
                <a:latin typeface="Google Sans Text"/>
              </a:rPr>
              <a:t>.</a:t>
            </a:r>
            <a:endParaRPr lang="en-US" sz="1200" b="0">
              <a:effectLst/>
            </a:endParaRPr>
          </a:p>
          <a:p>
            <a:pPr rtl="0" fontAlgn="base">
              <a:spcAft>
                <a:spcPts val="600"/>
              </a:spcAft>
              <a:buFont typeface="Arial" panose="020B0604020202020204" pitchFamily="34" charset="0"/>
              <a:buChar char="•"/>
            </a:pPr>
            <a:r>
              <a:rPr lang="en-US" sz="1200" b="1" i="0" u="none" strike="noStrike">
                <a:solidFill>
                  <a:srgbClr val="1B1C1D"/>
                </a:solidFill>
                <a:effectLst/>
                <a:latin typeface="Google Sans Text"/>
              </a:rPr>
              <a:t>Example:</a:t>
            </a:r>
            <a:r>
              <a:rPr lang="en-US" sz="1200" b="0" i="0" u="none" strike="noStrike">
                <a:solidFill>
                  <a:srgbClr val="1B1C1D"/>
                </a:solidFill>
                <a:effectLst/>
                <a:latin typeface="Google Sans Text"/>
              </a:rPr>
              <a:t> A dataset for fraud detection with 99% non-fraudulent transactions and only 1% fraudulent ones.</a:t>
            </a:r>
            <a:endParaRPr lang="en-US" sz="1200" b="0" i="0" u="none" strike="noStrike">
              <a:solidFill>
                <a:srgbClr val="000000"/>
              </a:solidFill>
              <a:effectLst/>
              <a:latin typeface="Arial" panose="020B0604020202020204" pitchFamily="34" charset="0"/>
            </a:endParaRPr>
          </a:p>
          <a:p>
            <a:pPr rtl="0">
              <a:spcBef>
                <a:spcPts val="600"/>
              </a:spcBef>
              <a:buNone/>
            </a:pPr>
            <a:r>
              <a:rPr lang="en-US" sz="1200" b="0" i="0" u="none" strike="noStrike">
                <a:solidFill>
                  <a:srgbClr val="000000"/>
                </a:solidFill>
                <a:effectLst/>
                <a:latin typeface="Google Sans Text"/>
              </a:rPr>
              <a:t>The Problem:</a:t>
            </a:r>
            <a:endParaRPr lang="en-US" sz="1200" b="0">
              <a:effectLst/>
            </a:endParaRPr>
          </a:p>
          <a:p>
            <a:pPr rtl="0">
              <a:buNone/>
            </a:pPr>
            <a:r>
              <a:rPr lang="en-US" sz="1200" b="0" i="0" u="none" strike="noStrike">
                <a:solidFill>
                  <a:srgbClr val="000000"/>
                </a:solidFill>
                <a:effectLst/>
                <a:latin typeface="Google Sans Text"/>
              </a:rPr>
              <a:t>A naive model can achieve 99% accuracy by simply always predicting "not fraud." This model is useless because it fails at its main task: detecting the rare but critical cases.</a:t>
            </a:r>
            <a:endParaRPr lang="en-US" sz="1200" b="0">
              <a:effectLst/>
            </a:endParaRPr>
          </a:p>
          <a:p>
            <a:pPr rtl="0">
              <a:spcAft>
                <a:spcPts val="1200"/>
              </a:spcAft>
              <a:buNone/>
            </a:pPr>
            <a:r>
              <a:rPr lang="en-US" sz="1200" b="0" i="0" u="none" strike="noStrike">
                <a:solidFill>
                  <a:srgbClr val="1B1C1D"/>
                </a:solidFill>
                <a:effectLst/>
                <a:latin typeface="Google Sans Text"/>
              </a:rPr>
              <a:t>The next two strategies directly address this problem.</a:t>
            </a:r>
            <a:endParaRPr lang="en-US" sz="1200" b="0">
              <a:effectLst/>
            </a:endParaRPr>
          </a:p>
        </p:txBody>
      </p:sp>
      <p:grpSp>
        <p:nvGrpSpPr>
          <p:cNvPr id="8" name="Group 7">
            <a:extLst>
              <a:ext uri="{FF2B5EF4-FFF2-40B4-BE49-F238E27FC236}">
                <a16:creationId xmlns:a16="http://schemas.microsoft.com/office/drawing/2014/main" id="{ABB2AB1B-4303-A1BB-CEC1-2632F3AEF986}"/>
              </a:ext>
            </a:extLst>
          </p:cNvPr>
          <p:cNvGrpSpPr/>
          <p:nvPr/>
        </p:nvGrpSpPr>
        <p:grpSpPr>
          <a:xfrm>
            <a:off x="417285" y="3757562"/>
            <a:ext cx="6096001" cy="927198"/>
            <a:chOff x="417285" y="4581071"/>
            <a:chExt cx="6096001" cy="927198"/>
          </a:xfrm>
        </p:grpSpPr>
        <p:sp>
          <p:nvSpPr>
            <p:cNvPr id="2" name="TextBox 1">
              <a:extLst>
                <a:ext uri="{FF2B5EF4-FFF2-40B4-BE49-F238E27FC236}">
                  <a16:creationId xmlns:a16="http://schemas.microsoft.com/office/drawing/2014/main" id="{F74B3439-B6D2-152D-5D29-DD69CBFBB355}"/>
                </a:ext>
              </a:extLst>
            </p:cNvPr>
            <p:cNvSpPr txBox="1"/>
            <p:nvPr/>
          </p:nvSpPr>
          <p:spPr>
            <a:xfrm>
              <a:off x="417286" y="4581071"/>
              <a:ext cx="6096000" cy="3103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680"/>
                </a:lnSpc>
              </a:pPr>
              <a:r>
                <a:rPr lang="en-US" sz="1600" b="1">
                  <a:solidFill>
                    <a:srgbClr val="1B1C1D"/>
                  </a:solidFill>
                  <a:latin typeface="Google Sans"/>
                </a:rPr>
                <a:t>Advanced Strategy 1: Balanced Batch Sampling</a:t>
              </a:r>
              <a:r>
                <a:rPr lang="en-US" sz="1600">
                  <a:latin typeface="Google Sans"/>
                </a:rPr>
                <a:t>​</a:t>
              </a:r>
            </a:p>
          </p:txBody>
        </p:sp>
        <p:sp>
          <p:nvSpPr>
            <p:cNvPr id="3" name="TextBox 2">
              <a:extLst>
                <a:ext uri="{FF2B5EF4-FFF2-40B4-BE49-F238E27FC236}">
                  <a16:creationId xmlns:a16="http://schemas.microsoft.com/office/drawing/2014/main" id="{4A5E4D92-B358-5E55-1B8B-3ED42A109CBC}"/>
                </a:ext>
              </a:extLst>
            </p:cNvPr>
            <p:cNvSpPr txBox="1"/>
            <p:nvPr/>
          </p:nvSpPr>
          <p:spPr>
            <a:xfrm>
              <a:off x="417285" y="4889500"/>
              <a:ext cx="6096000" cy="3103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680"/>
                </a:lnSpc>
              </a:pPr>
              <a:r>
                <a:rPr lang="en-US" sz="1600" b="1">
                  <a:solidFill>
                    <a:srgbClr val="1B1C1D"/>
                  </a:solidFill>
                  <a:latin typeface="Google Sans"/>
                </a:rPr>
                <a:t>Advanced Strategy 2: Class Weights</a:t>
              </a:r>
              <a:r>
                <a:rPr lang="en-US" sz="1600">
                  <a:latin typeface="Google Sans"/>
                </a:rPr>
                <a:t>​</a:t>
              </a:r>
            </a:p>
          </p:txBody>
        </p:sp>
        <p:sp>
          <p:nvSpPr>
            <p:cNvPr id="4" name="TextBox 3">
              <a:extLst>
                <a:ext uri="{FF2B5EF4-FFF2-40B4-BE49-F238E27FC236}">
                  <a16:creationId xmlns:a16="http://schemas.microsoft.com/office/drawing/2014/main" id="{12E765E8-7D91-48FA-7DDD-84D9385601B7}"/>
                </a:ext>
              </a:extLst>
            </p:cNvPr>
            <p:cNvSpPr txBox="1"/>
            <p:nvPr/>
          </p:nvSpPr>
          <p:spPr>
            <a:xfrm>
              <a:off x="417286" y="5197928"/>
              <a:ext cx="6096000" cy="31034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680"/>
                </a:lnSpc>
              </a:pPr>
              <a:endParaRPr lang="en-US" sz="1600" dirty="0">
                <a:latin typeface="Google Sans"/>
              </a:endParaRPr>
            </a:p>
          </p:txBody>
        </p:sp>
      </p:grpSp>
    </p:spTree>
    <p:extLst>
      <p:ext uri="{BB962C8B-B14F-4D97-AF65-F5344CB8AC3E}">
        <p14:creationId xmlns:p14="http://schemas.microsoft.com/office/powerpoint/2010/main" val="34267903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70C20D3-641F-F78F-B5B2-D39B633F069B}"/>
              </a:ext>
            </a:extLst>
          </p:cNvPr>
          <p:cNvSpPr txBox="1"/>
          <p:nvPr/>
        </p:nvSpPr>
        <p:spPr>
          <a:xfrm>
            <a:off x="223157" y="426359"/>
            <a:ext cx="6694714" cy="293926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1B1C1D"/>
                </a:solidFill>
                <a:latin typeface="Google Sans"/>
              </a:rPr>
              <a:t>Advanced Strategy 1: Balanced Batch Sampling</a:t>
            </a:r>
            <a:r>
              <a:rPr lang="en-US" sz="2400">
                <a:latin typeface="Google Sans"/>
              </a:rPr>
              <a:t>​</a:t>
            </a:r>
            <a:endParaRPr lang="en-US" sz="2400">
              <a:ea typeface="Calibri"/>
              <a:cs typeface="Calibri"/>
            </a:endParaRPr>
          </a:p>
          <a:p>
            <a:r>
              <a:rPr lang="en-US" sz="1400" b="1">
                <a:solidFill>
                  <a:srgbClr val="1B1C1D"/>
                </a:solidFill>
                <a:latin typeface="Google Sans"/>
              </a:rPr>
              <a:t>The Core Idea</a:t>
            </a:r>
            <a:r>
              <a:rPr lang="en-US" sz="1400">
                <a:latin typeface="Google Sans"/>
              </a:rPr>
              <a:t>​</a:t>
            </a:r>
          </a:p>
          <a:p>
            <a:r>
              <a:rPr lang="en-US" sz="1100">
                <a:solidFill>
                  <a:srgbClr val="1B1C1D"/>
                </a:solidFill>
                <a:latin typeface="Google Sans Text"/>
              </a:rPr>
              <a:t>Change </a:t>
            </a:r>
            <a:r>
              <a:rPr lang="en-US" sz="1100" b="1">
                <a:solidFill>
                  <a:srgbClr val="1B1C1D"/>
                </a:solidFill>
                <a:latin typeface="Google Sans Text"/>
              </a:rPr>
              <a:t>how the data is shown</a:t>
            </a:r>
            <a:r>
              <a:rPr lang="en-US" sz="1100">
                <a:solidFill>
                  <a:srgbClr val="1B1C1D"/>
                </a:solidFill>
                <a:latin typeface="Google Sans Text"/>
              </a:rPr>
              <a:t> to the model during training.</a:t>
            </a:r>
            <a:r>
              <a:rPr lang="en-US" sz="1100">
                <a:latin typeface="Google Sans Text"/>
              </a:rPr>
              <a:t>​</a:t>
            </a:r>
          </a:p>
          <a:p>
            <a:r>
              <a:rPr lang="en-US" sz="1400" b="1">
                <a:solidFill>
                  <a:srgbClr val="1B1C1D"/>
                </a:solidFill>
                <a:latin typeface="Google Sans"/>
              </a:rPr>
              <a:t>How it Works</a:t>
            </a:r>
            <a:r>
              <a:rPr lang="en-US" sz="1400">
                <a:latin typeface="Google Sans"/>
              </a:rPr>
              <a:t>​</a:t>
            </a:r>
          </a:p>
          <a:p>
            <a:r>
              <a:rPr lang="en-US" sz="1100">
                <a:solidFill>
                  <a:srgbClr val="1B1C1D"/>
                </a:solidFill>
                <a:latin typeface="Google Sans Text"/>
              </a:rPr>
              <a:t>Instead of picking images randomly, you strategically build each training "batch" to have a more equal representation of each class. This is done by </a:t>
            </a:r>
            <a:r>
              <a:rPr lang="en-US" sz="1100" b="1">
                <a:solidFill>
                  <a:srgbClr val="1B1C1D"/>
                </a:solidFill>
                <a:latin typeface="Google Sans Text"/>
              </a:rPr>
              <a:t>oversampling</a:t>
            </a:r>
            <a:r>
              <a:rPr lang="en-US" sz="1100">
                <a:solidFill>
                  <a:srgbClr val="1B1C1D"/>
                </a:solidFill>
                <a:latin typeface="Google Sans Text"/>
              </a:rPr>
              <a:t> the minority class (showing its images more often).</a:t>
            </a:r>
            <a:r>
              <a:rPr lang="en-US" sz="1100">
                <a:latin typeface="Google Sans Text"/>
              </a:rPr>
              <a:t>​</a:t>
            </a:r>
          </a:p>
          <a:p>
            <a:pPr marL="228600" indent="-228600">
              <a:buFont typeface="Arial,Sans-Serif"/>
              <a:buChar char="•"/>
            </a:pPr>
            <a:r>
              <a:rPr lang="en-US" sz="1100" b="1">
                <a:solidFill>
                  <a:srgbClr val="1B1C1D"/>
                </a:solidFill>
                <a:latin typeface="Google Sans Text"/>
                <a:cs typeface="Arial"/>
              </a:rPr>
              <a:t>Analogy:</a:t>
            </a:r>
            <a:r>
              <a:rPr lang="en-US" sz="1100">
                <a:solidFill>
                  <a:srgbClr val="1B1C1D"/>
                </a:solidFill>
                <a:latin typeface="Google Sans Text"/>
                <a:cs typeface="Arial"/>
              </a:rPr>
              <a:t> You're studying for an exam with 90 pages on Topic A and 10 on Topic B. Instead of studying random pages, you decide to study 5 pages of Topic A and 5 pages of Topic B in every session to give both equal attention.</a:t>
            </a:r>
            <a:r>
              <a:rPr lang="en-US" sz="1100">
                <a:latin typeface="Google Sans Text"/>
                <a:cs typeface="Arial"/>
              </a:rPr>
              <a:t>​</a:t>
            </a:r>
            <a:endParaRPr lang="en-US" sz="1100">
              <a:latin typeface="Google Sans Text"/>
              <a:ea typeface="Calibri" panose="020F0502020204030204"/>
              <a:cs typeface="Arial"/>
            </a:endParaRPr>
          </a:p>
          <a:p>
            <a:endParaRPr lang="en-US" sz="1400" b="1" dirty="0">
              <a:solidFill>
                <a:srgbClr val="1B1C1D"/>
              </a:solidFill>
              <a:latin typeface="Google Sans"/>
            </a:endParaRPr>
          </a:p>
          <a:p>
            <a:r>
              <a:rPr lang="en-US" sz="1400" b="1">
                <a:solidFill>
                  <a:srgbClr val="1B1C1D"/>
                </a:solidFill>
                <a:latin typeface="Google Sans"/>
              </a:rPr>
              <a:t>Result</a:t>
            </a:r>
            <a:r>
              <a:rPr lang="en-US" sz="1400">
                <a:latin typeface="Google Sans"/>
              </a:rPr>
              <a:t>​</a:t>
            </a:r>
            <a:endParaRPr lang="en-US" sz="1400">
              <a:ea typeface="Calibri"/>
              <a:cs typeface="Calibri"/>
            </a:endParaRPr>
          </a:p>
          <a:p>
            <a:r>
              <a:rPr lang="en-US" sz="1100">
                <a:solidFill>
                  <a:srgbClr val="1B1C1D"/>
                </a:solidFill>
                <a:latin typeface="Google Sans Text"/>
              </a:rPr>
              <a:t>The model gets an equal perspective on all classes in every training step, preventing it from becoming biased.</a:t>
            </a:r>
          </a:p>
          <a:p>
            <a:endParaRPr lang="en-US" sz="2800" dirty="0">
              <a:ea typeface="Calibri"/>
              <a:cs typeface="Calibri"/>
            </a:endParaRPr>
          </a:p>
        </p:txBody>
      </p:sp>
      <p:sp>
        <p:nvSpPr>
          <p:cNvPr id="4" name="Rectangle 3">
            <a:extLst>
              <a:ext uri="{FF2B5EF4-FFF2-40B4-BE49-F238E27FC236}">
                <a16:creationId xmlns:a16="http://schemas.microsoft.com/office/drawing/2014/main" id="{5515C043-5585-8F18-8214-4EF1B24C3654}"/>
              </a:ext>
            </a:extLst>
          </p:cNvPr>
          <p:cNvSpPr/>
          <p:nvPr/>
        </p:nvSpPr>
        <p:spPr>
          <a:xfrm>
            <a:off x="7015975" y="-1"/>
            <a:ext cx="6081131" cy="6861717"/>
          </a:xfrm>
          <a:prstGeom prst="rect">
            <a:avLst/>
          </a:prstGeom>
          <a:solidFill>
            <a:srgbClr val="ED7D3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136E095A-7C39-829A-0302-3C75792186ED}"/>
              </a:ext>
            </a:extLst>
          </p:cNvPr>
          <p:cNvSpPr txBox="1"/>
          <p:nvPr/>
        </p:nvSpPr>
        <p:spPr>
          <a:xfrm>
            <a:off x="7220282" y="429278"/>
            <a:ext cx="4702231" cy="30162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1B1C1D"/>
                </a:solidFill>
                <a:latin typeface="Google Sans"/>
              </a:rPr>
              <a:t>​Advanced Strategy 2: Class Weights</a:t>
            </a:r>
            <a:r>
              <a:rPr lang="en-US" sz="2400" dirty="0">
                <a:latin typeface="Google Sans"/>
              </a:rPr>
              <a:t>​</a:t>
            </a:r>
            <a:endParaRPr lang="en-US" sz="2400" dirty="0">
              <a:latin typeface="Calibri" panose="020F0502020204030204"/>
              <a:ea typeface="Calibri" panose="020F0502020204030204"/>
              <a:cs typeface="Calibri" panose="020F0502020204030204"/>
            </a:endParaRPr>
          </a:p>
          <a:p>
            <a:r>
              <a:rPr lang="en-US" sz="1400" b="1">
                <a:solidFill>
                  <a:srgbClr val="1B1C1D"/>
                </a:solidFill>
                <a:latin typeface="Google Sans"/>
              </a:rPr>
              <a:t>The Core Idea</a:t>
            </a:r>
            <a:r>
              <a:rPr lang="en-US" sz="1400">
                <a:latin typeface="Google Sans"/>
              </a:rPr>
              <a:t>​</a:t>
            </a:r>
          </a:p>
          <a:p>
            <a:r>
              <a:rPr lang="en-US" sz="1100">
                <a:solidFill>
                  <a:srgbClr val="1B1C1D"/>
                </a:solidFill>
                <a:latin typeface="Google Sans Text"/>
              </a:rPr>
              <a:t>Change </a:t>
            </a:r>
            <a:r>
              <a:rPr lang="en-US" sz="1100" b="1">
                <a:solidFill>
                  <a:srgbClr val="1B1C1D"/>
                </a:solidFill>
                <a:latin typeface="Google Sans Text"/>
              </a:rPr>
              <a:t>how much the model is penalized</a:t>
            </a:r>
            <a:r>
              <a:rPr lang="en-US" sz="1100">
                <a:solidFill>
                  <a:srgbClr val="1B1C1D"/>
                </a:solidFill>
                <a:latin typeface="Google Sans Text"/>
              </a:rPr>
              <a:t> for making a mistake.</a:t>
            </a:r>
            <a:r>
              <a:rPr lang="en-US" sz="1100">
                <a:latin typeface="Google Sans Text"/>
              </a:rPr>
              <a:t>​</a:t>
            </a:r>
          </a:p>
          <a:p>
            <a:r>
              <a:rPr lang="en-US" sz="1400" b="1">
                <a:solidFill>
                  <a:srgbClr val="1B1C1D"/>
                </a:solidFill>
                <a:latin typeface="Google Sans"/>
              </a:rPr>
              <a:t>How it Works</a:t>
            </a:r>
            <a:r>
              <a:rPr lang="en-US" sz="1400">
                <a:latin typeface="Google Sans"/>
              </a:rPr>
              <a:t>​</a:t>
            </a:r>
          </a:p>
          <a:p>
            <a:r>
              <a:rPr lang="en-US" sz="1100">
                <a:solidFill>
                  <a:srgbClr val="1B1C1D"/>
                </a:solidFill>
                <a:latin typeface="Google Sans Text"/>
              </a:rPr>
              <a:t>You modify the model's loss function. Misclassifying an image from the rare minority class results in a </a:t>
            </a:r>
            <a:r>
              <a:rPr lang="en-US" sz="1400">
                <a:solidFill>
                  <a:srgbClr val="1B1C1D"/>
                </a:solidFill>
                <a:latin typeface="Google Sans Text"/>
              </a:rPr>
              <a:t>much</a:t>
            </a:r>
            <a:r>
              <a:rPr lang="en-US" sz="1100">
                <a:solidFill>
                  <a:srgbClr val="1B1C1D"/>
                </a:solidFill>
                <a:latin typeface="Google Sans Text"/>
              </a:rPr>
              <a:t> higher penalty than misclassifying one from the common majority class.</a:t>
            </a:r>
            <a:r>
              <a:rPr lang="en-US" sz="1100">
                <a:latin typeface="Google Sans Text"/>
              </a:rPr>
              <a:t>​</a:t>
            </a:r>
          </a:p>
          <a:p>
            <a:pPr marL="228600" indent="-228600">
              <a:buFont typeface="Arial,Sans-Serif"/>
              <a:buChar char="•"/>
            </a:pPr>
            <a:r>
              <a:rPr lang="en-US" sz="1100" b="1">
                <a:solidFill>
                  <a:srgbClr val="1B1C1D"/>
                </a:solidFill>
                <a:latin typeface="Google Sans Text"/>
                <a:cs typeface="Arial"/>
              </a:rPr>
              <a:t>Analogy:</a:t>
            </a:r>
            <a:r>
              <a:rPr lang="en-US" sz="1100">
                <a:solidFill>
                  <a:srgbClr val="1B1C1D"/>
                </a:solidFill>
                <a:latin typeface="Google Sans Text"/>
                <a:cs typeface="Arial"/>
              </a:rPr>
              <a:t> On a quiz, a regular question costs you 1 point if you get it wrong. But a special "bonus" question on a rare topic costs you 10 points if you get it wrong. You'll study much harder for that rare topic to avoid the huge penalty.</a:t>
            </a:r>
            <a:r>
              <a:rPr lang="en-US" sz="1100">
                <a:latin typeface="Google Sans Text"/>
                <a:cs typeface="Arial"/>
              </a:rPr>
              <a:t>​</a:t>
            </a:r>
          </a:p>
          <a:p>
            <a:pPr marL="228600" indent="-228600">
              <a:buFont typeface="Arial,Sans-Serif"/>
              <a:buChar char="•"/>
            </a:pPr>
            <a:endParaRPr lang="en-US" sz="1100" dirty="0">
              <a:solidFill>
                <a:srgbClr val="000000"/>
              </a:solidFill>
              <a:latin typeface="Google Sans Text"/>
              <a:cs typeface="Arial"/>
            </a:endParaRPr>
          </a:p>
          <a:p>
            <a:r>
              <a:rPr lang="en-US" sz="1400" b="1">
                <a:solidFill>
                  <a:srgbClr val="1B1C1D"/>
                </a:solidFill>
                <a:latin typeface="Google Sans"/>
              </a:rPr>
              <a:t>Result</a:t>
            </a:r>
            <a:r>
              <a:rPr lang="en-US" sz="1400">
                <a:latin typeface="Google Sans"/>
              </a:rPr>
              <a:t>​</a:t>
            </a:r>
          </a:p>
          <a:p>
            <a:r>
              <a:rPr lang="en-US" sz="1100">
                <a:solidFill>
                  <a:srgbClr val="1B1C1D"/>
                </a:solidFill>
                <a:latin typeface="Google Sans Text"/>
              </a:rPr>
              <a:t>The model is forced to learn the features of the rare class to avoid the heavy penalty.</a:t>
            </a:r>
          </a:p>
        </p:txBody>
      </p:sp>
    </p:spTree>
    <p:extLst>
      <p:ext uri="{BB962C8B-B14F-4D97-AF65-F5344CB8AC3E}">
        <p14:creationId xmlns:p14="http://schemas.microsoft.com/office/powerpoint/2010/main" val="24367649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A graph of a graph of a graph of a graph of a graph of a graph of a graph of a graph of a graph of a graph of a graph of a graph of a graph of&#10;&#10;AI-generated content may be incorrect.">
            <a:extLst>
              <a:ext uri="{FF2B5EF4-FFF2-40B4-BE49-F238E27FC236}">
                <a16:creationId xmlns:a16="http://schemas.microsoft.com/office/drawing/2014/main" id="{B9BF82DD-A9F4-04E3-0645-06DB60893DC2}"/>
              </a:ext>
            </a:extLst>
          </p:cNvPr>
          <p:cNvPicPr>
            <a:picLocks noChangeAspect="1"/>
          </p:cNvPicPr>
          <p:nvPr/>
        </p:nvPicPr>
        <p:blipFill>
          <a:blip r:embed="rId2"/>
          <a:stretch>
            <a:fillRect/>
          </a:stretch>
        </p:blipFill>
        <p:spPr>
          <a:xfrm>
            <a:off x="7392888" y="69643"/>
            <a:ext cx="4797827" cy="6568633"/>
          </a:xfrm>
          <a:prstGeom prst="rect">
            <a:avLst/>
          </a:prstGeom>
        </p:spPr>
      </p:pic>
      <p:sp>
        <p:nvSpPr>
          <p:cNvPr id="3" name="TextBox 2">
            <a:extLst>
              <a:ext uri="{FF2B5EF4-FFF2-40B4-BE49-F238E27FC236}">
                <a16:creationId xmlns:a16="http://schemas.microsoft.com/office/drawing/2014/main" id="{0A37BA45-79F6-AC5C-9756-78A6CCC050EF}"/>
              </a:ext>
            </a:extLst>
          </p:cNvPr>
          <p:cNvSpPr txBox="1"/>
          <p:nvPr/>
        </p:nvSpPr>
        <p:spPr>
          <a:xfrm>
            <a:off x="-2236" y="-2354"/>
            <a:ext cx="2481146" cy="5847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a:ea typeface="Calibri"/>
                <a:cs typeface="Calibri"/>
              </a:rPr>
              <a:t>RESULTS  </a:t>
            </a:r>
          </a:p>
        </p:txBody>
      </p:sp>
      <p:pic>
        <p:nvPicPr>
          <p:cNvPr id="4" name="Picture 3" descr="A screenshot of a test">
            <a:extLst>
              <a:ext uri="{FF2B5EF4-FFF2-40B4-BE49-F238E27FC236}">
                <a16:creationId xmlns:a16="http://schemas.microsoft.com/office/drawing/2014/main" id="{5C3E0C70-2497-6A11-F966-9DDF2DCCF694}"/>
              </a:ext>
            </a:extLst>
          </p:cNvPr>
          <p:cNvPicPr>
            <a:picLocks noChangeAspect="1"/>
          </p:cNvPicPr>
          <p:nvPr/>
        </p:nvPicPr>
        <p:blipFill>
          <a:blip r:embed="rId3"/>
          <a:stretch>
            <a:fillRect/>
          </a:stretch>
        </p:blipFill>
        <p:spPr>
          <a:xfrm>
            <a:off x="2474873" y="177298"/>
            <a:ext cx="4281067" cy="3339658"/>
          </a:xfrm>
          <a:prstGeom prst="rect">
            <a:avLst/>
          </a:prstGeom>
        </p:spPr>
      </p:pic>
      <p:pic>
        <p:nvPicPr>
          <p:cNvPr id="5" name="Picture 4" descr="A heat map of a person&amp;#39;s foot&#10;&#10;AI-generated content may be incorrect.">
            <a:extLst>
              <a:ext uri="{FF2B5EF4-FFF2-40B4-BE49-F238E27FC236}">
                <a16:creationId xmlns:a16="http://schemas.microsoft.com/office/drawing/2014/main" id="{446B2D38-DF2A-9073-CB69-6E320426222B}"/>
              </a:ext>
            </a:extLst>
          </p:cNvPr>
          <p:cNvPicPr>
            <a:picLocks noChangeAspect="1"/>
          </p:cNvPicPr>
          <p:nvPr/>
        </p:nvPicPr>
        <p:blipFill>
          <a:blip r:embed="rId4"/>
          <a:stretch>
            <a:fillRect/>
          </a:stretch>
        </p:blipFill>
        <p:spPr>
          <a:xfrm>
            <a:off x="243792" y="3881376"/>
            <a:ext cx="6495809" cy="2403676"/>
          </a:xfrm>
          <a:prstGeom prst="rect">
            <a:avLst/>
          </a:prstGeom>
        </p:spPr>
      </p:pic>
    </p:spTree>
    <p:extLst>
      <p:ext uri="{BB962C8B-B14F-4D97-AF65-F5344CB8AC3E}">
        <p14:creationId xmlns:p14="http://schemas.microsoft.com/office/powerpoint/2010/main" val="31702079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82213CF2-BBD3-1779-C52D-04A03DA3AC9F}"/>
              </a:ext>
            </a:extLst>
          </p:cNvPr>
          <p:cNvSpPr txBox="1"/>
          <p:nvPr/>
        </p:nvSpPr>
        <p:spPr>
          <a:xfrm>
            <a:off x="391886" y="119742"/>
            <a:ext cx="8305800" cy="535531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a:latin typeface="Google Sans"/>
              </a:rPr>
              <a:t>Focal Loss: Focusing on the Hard Stuff in Deep Learning</a:t>
            </a:r>
          </a:p>
          <a:p>
            <a:pPr marL="342900" indent="-342900">
              <a:buAutoNum type="arabicPeriod"/>
            </a:pPr>
            <a:endParaRPr lang="en-US" sz="1400" b="1">
              <a:latin typeface="Google Sans"/>
            </a:endParaRPr>
          </a:p>
          <a:p>
            <a:pPr marL="342900" indent="-342900">
              <a:buAutoNum type="arabicPeriod"/>
            </a:pPr>
            <a:r>
              <a:rPr lang="en-US" sz="1400" b="1">
                <a:latin typeface="Google Sans"/>
              </a:rPr>
              <a:t>The Core Problem: </a:t>
            </a:r>
            <a:r>
              <a:rPr lang="en-US" sz="1400">
                <a:latin typeface="Google Sans"/>
              </a:rPr>
              <a:t>Class Imbalance </a:t>
            </a:r>
            <a:r>
              <a:rPr lang="en-US" sz="1400">
                <a:latin typeface="Google Sans Text"/>
              </a:rPr>
              <a:t>One of the persistent challenges in deep learning, particularly in tasks such as object detection and medical image classification, is class imbalance. This occurs when one class in the dataset is much more frequent than the other(s).</a:t>
            </a:r>
            <a:endParaRPr lang="en-US" sz="1400">
              <a:latin typeface="Calibri" panose="020F0502020204030204"/>
              <a:ea typeface="Calibri" panose="020F0502020204030204"/>
              <a:cs typeface="Calibri" panose="020F0502020204030204"/>
            </a:endParaRPr>
          </a:p>
          <a:p>
            <a:r>
              <a:rPr lang="en-US" sz="1400" b="1">
                <a:latin typeface="Google Sans"/>
              </a:rPr>
              <a:t>2. The Standard Approach: Cross-Entropy Los</a:t>
            </a:r>
            <a:endParaRPr lang="en-US" sz="1400">
              <a:latin typeface="Calibri" panose="020F0502020204030204"/>
              <a:ea typeface="Calibri" panose="020F0502020204030204"/>
              <a:cs typeface="Calibri" panose="020F0502020204030204"/>
            </a:endParaRPr>
          </a:p>
          <a:p>
            <a:r>
              <a:rPr lang="en-US" sz="1400">
                <a:latin typeface="Google Sans Text"/>
              </a:rPr>
              <a:t>The most widely used loss function in classification is Cross-Entropy (CE) Loss. It measures the difference between the predicted probability and the actual label:</a:t>
            </a:r>
            <a:endParaRPr lang="en-US" sz="1400">
              <a:ea typeface="Calibri" panose="020F0502020204030204"/>
              <a:cs typeface="Calibri" panose="020F0502020204030204"/>
            </a:endParaRPr>
          </a:p>
          <a:p>
            <a:pPr algn="ctr"/>
            <a:endParaRPr lang="en-US" sz="1400">
              <a:latin typeface="Google Sans Text"/>
            </a:endParaRPr>
          </a:p>
          <a:p>
            <a:pPr algn="ctr"/>
            <a:r>
              <a:rPr lang="en-US" sz="1400">
                <a:latin typeface="Google Sans Text"/>
              </a:rPr>
              <a:t>CE(pt​)=−log(pt​)</a:t>
            </a:r>
            <a:endParaRPr lang="en-US"/>
          </a:p>
          <a:p>
            <a:pPr algn="ctr"/>
            <a:endParaRPr lang="en-US" sz="1400">
              <a:latin typeface="Google Sans Text"/>
            </a:endParaRPr>
          </a:p>
          <a:p>
            <a:r>
              <a:rPr lang="en-US" sz="1400">
                <a:latin typeface="Google Sans Text"/>
              </a:rPr>
              <a:t>where pt​ is the model’s predicted probability of the true class.</a:t>
            </a:r>
          </a:p>
          <a:p>
            <a:r>
              <a:rPr lang="en-US" sz="1400">
                <a:latin typeface="Google Sans Text"/>
              </a:rPr>
              <a:t>The flaw in CE for imbalanced datasets is that it treats all examples equally. Since the dataset is dominated by easy, negative examples, these overwhelm the loss function. As a result, the signal from the relatively few hard positive examples is drowned out. The model ends up learning to recognize the majority class very well while neglecting the minority class.</a:t>
            </a:r>
          </a:p>
          <a:p>
            <a:endParaRPr lang="en-US" sz="1400">
              <a:latin typeface="Google Sans Text"/>
            </a:endParaRPr>
          </a:p>
          <a:p>
            <a:r>
              <a:rPr lang="en-US" sz="1400" b="1">
                <a:latin typeface="Google Sans"/>
              </a:rPr>
              <a:t>3. Focal Loss: The Solution</a:t>
            </a:r>
          </a:p>
          <a:p>
            <a:endParaRPr lang="en-US" sz="1400" b="1" dirty="0">
              <a:latin typeface="Google Sans"/>
            </a:endParaRPr>
          </a:p>
          <a:p>
            <a:r>
              <a:rPr lang="en-US" sz="1400">
                <a:latin typeface="Google Sans Text"/>
              </a:rPr>
              <a:t>To address this, researchers introduced Focal Loss. The central idea is to reduce the relative loss contribution of easy examples, allowing the model to focus more attention on the hard, informative ones.</a:t>
            </a:r>
          </a:p>
          <a:p>
            <a:r>
              <a:rPr lang="en-US" sz="1400">
                <a:latin typeface="Google Sans Text"/>
              </a:rPr>
              <a:t>The focal loss formula is:</a:t>
            </a:r>
          </a:p>
          <a:p>
            <a:pPr algn="ctr"/>
            <a:r>
              <a:rPr lang="en-US" sz="1400">
                <a:latin typeface="Google Sans Text"/>
              </a:rPr>
              <a:t>FL(pt​)=−αt ​(1−pt​)</a:t>
            </a:r>
            <a:r>
              <a:rPr lang="en-US" sz="1400" baseline="30000">
                <a:latin typeface="Google Sans Text"/>
              </a:rPr>
              <a:t>γ </a:t>
            </a:r>
            <a:r>
              <a:rPr lang="en-US" sz="1400">
                <a:latin typeface="Google Sans Text"/>
              </a:rPr>
              <a:t>log(pt​)</a:t>
            </a:r>
          </a:p>
          <a:p>
            <a:endParaRPr lang="en-US" sz="1400">
              <a:latin typeface="Google Sans Text"/>
            </a:endParaRPr>
          </a:p>
        </p:txBody>
      </p:sp>
      <p:sp>
        <p:nvSpPr>
          <p:cNvPr id="11" name="TextBox 10">
            <a:extLst>
              <a:ext uri="{FF2B5EF4-FFF2-40B4-BE49-F238E27FC236}">
                <a16:creationId xmlns:a16="http://schemas.microsoft.com/office/drawing/2014/main" id="{55DD0C55-2BEE-6C0F-7B29-46D9C38A1350}"/>
              </a:ext>
            </a:extLst>
          </p:cNvPr>
          <p:cNvSpPr txBox="1"/>
          <p:nvPr/>
        </p:nvSpPr>
        <p:spPr>
          <a:xfrm>
            <a:off x="391886" y="5650216"/>
            <a:ext cx="10722428" cy="14593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1722"/>
              </a:lnSpc>
            </a:pPr>
            <a:r>
              <a:rPr lang="en-US" sz="1400">
                <a:latin typeface="Google Sans Text"/>
              </a:rPr>
              <a:t>It introduces two new parameters:​</a:t>
            </a:r>
            <a:endParaRPr lang="en-US"/>
          </a:p>
          <a:p>
            <a:pPr marL="228600" indent="-228600">
              <a:lnSpc>
                <a:spcPts val="1722"/>
              </a:lnSpc>
              <a:buFont typeface=""/>
              <a:buAutoNum type="arabicPeriod"/>
            </a:pPr>
            <a:r>
              <a:rPr lang="en-US" sz="1400">
                <a:latin typeface="Google Sans Text"/>
                <a:cs typeface="Arial"/>
              </a:rPr>
              <a:t>γ</a:t>
            </a:r>
            <a:r>
              <a:rPr lang="en-US" sz="1400" b="1">
                <a:latin typeface="Google Sans Text"/>
                <a:cs typeface="Arial"/>
              </a:rPr>
              <a:t> (gamma):</a:t>
            </a:r>
            <a:r>
              <a:rPr lang="en-US" sz="1400">
                <a:latin typeface="Google Sans Text"/>
                <a:cs typeface="Arial"/>
              </a:rPr>
              <a:t> the focusing parameter, which dynamically scales down the loss of well-classified examples.​</a:t>
            </a:r>
          </a:p>
          <a:p>
            <a:pPr marL="228600" indent="-228600">
              <a:lnSpc>
                <a:spcPts val="1722"/>
              </a:lnSpc>
              <a:buFont typeface=""/>
              <a:buAutoNum type="arabicPeriod"/>
            </a:pPr>
            <a:r>
              <a:rPr lang="en-US" sz="1400">
                <a:latin typeface="Google Sans Text"/>
                <a:cs typeface="Arial"/>
              </a:rPr>
              <a:t>α</a:t>
            </a:r>
            <a:r>
              <a:rPr lang="en-US" sz="1400" b="1">
                <a:latin typeface="Google Sans Text"/>
                <a:cs typeface="Arial"/>
              </a:rPr>
              <a:t> (alpha):</a:t>
            </a:r>
            <a:r>
              <a:rPr lang="en-US" sz="1400">
                <a:latin typeface="Google Sans Text"/>
                <a:cs typeface="Arial"/>
              </a:rPr>
              <a:t> the balancing parameter, which provides a static weighting to counter class imbalance.​</a:t>
            </a:r>
          </a:p>
          <a:p>
            <a:pPr>
              <a:lnSpc>
                <a:spcPts val="1722"/>
              </a:lnSpc>
            </a:pPr>
            <a:r>
              <a:rPr lang="en-US" sz="1400">
                <a:latin typeface="Google Sans Text"/>
              </a:rPr>
              <a:t>Together, these terms modify standard cross-entropy into a more robust loss function tailored for imbalanced learning.​</a:t>
            </a:r>
          </a:p>
          <a:p>
            <a:pPr>
              <a:lnSpc>
                <a:spcPts val="1722"/>
              </a:lnSpc>
            </a:pPr>
            <a:r>
              <a:rPr lang="en-US" sz="1400">
                <a:latin typeface="Google Sans Text"/>
              </a:rPr>
              <a:t>​</a:t>
            </a:r>
          </a:p>
          <a:p>
            <a:endParaRPr lang="en-US"/>
          </a:p>
        </p:txBody>
      </p:sp>
    </p:spTree>
    <p:extLst>
      <p:ext uri="{BB962C8B-B14F-4D97-AF65-F5344CB8AC3E}">
        <p14:creationId xmlns:p14="http://schemas.microsoft.com/office/powerpoint/2010/main" val="10954002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12</Slides>
  <Notes>0</Notes>
  <HiddenSlides>0</HiddenSlide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Aashish Sinha</dc:creator>
  <cp:revision>307</cp:revision>
  <dcterms:created xsi:type="dcterms:W3CDTF">2025-10-10T01:50:44Z</dcterms:created>
  <dcterms:modified xsi:type="dcterms:W3CDTF">2025-10-10T04:07:10Z</dcterms:modified>
</cp:coreProperties>
</file>